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7.xml" ContentType="application/vnd.openxmlformats-officedocument.presentationml.comments+xml"/>
  <Override PartName="/ppt/notesSlides/notesSlide18.xml" ContentType="application/vnd.openxmlformats-officedocument.presentationml.notesSlide+xml"/>
  <Override PartName="/ppt/comments/comment8.xml" ContentType="application/vnd.openxmlformats-officedocument.presentationml.comments+xml"/>
  <Override PartName="/ppt/notesSlides/notesSlide19.xml" ContentType="application/vnd.openxmlformats-officedocument.presentationml.notesSlide+xml"/>
  <Override PartName="/ppt/comments/comment9.xml" ContentType="application/vnd.openxmlformats-officedocument.presentationml.comment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00" r:id="rId4"/>
    <p:sldMasterId id="2147483712" r:id="rId5"/>
    <p:sldMasterId id="2147483724" r:id="rId6"/>
    <p:sldMasterId id="2147483736" r:id="rId7"/>
    <p:sldMasterId id="2147483750" r:id="rId8"/>
    <p:sldMasterId id="2147483762" r:id="rId9"/>
    <p:sldMasterId id="2147483788" r:id="rId10"/>
    <p:sldMasterId id="2147483776" r:id="rId11"/>
  </p:sldMasterIdLst>
  <p:notesMasterIdLst>
    <p:notesMasterId r:id="rId32"/>
  </p:notesMasterIdLst>
  <p:handoutMasterIdLst>
    <p:handoutMasterId r:id="rId33"/>
  </p:handoutMasterIdLst>
  <p:sldIdLst>
    <p:sldId id="275" r:id="rId12"/>
    <p:sldId id="297" r:id="rId13"/>
    <p:sldId id="298" r:id="rId14"/>
    <p:sldId id="299" r:id="rId15"/>
    <p:sldId id="278" r:id="rId16"/>
    <p:sldId id="290" r:id="rId17"/>
    <p:sldId id="279" r:id="rId18"/>
    <p:sldId id="300" r:id="rId19"/>
    <p:sldId id="291" r:id="rId20"/>
    <p:sldId id="302" r:id="rId21"/>
    <p:sldId id="292" r:id="rId22"/>
    <p:sldId id="293" r:id="rId23"/>
    <p:sldId id="303" r:id="rId24"/>
    <p:sldId id="304" r:id="rId25"/>
    <p:sldId id="305" r:id="rId26"/>
    <p:sldId id="294" r:id="rId27"/>
    <p:sldId id="288" r:id="rId28"/>
    <p:sldId id="283" r:id="rId29"/>
    <p:sldId id="280" r:id="rId30"/>
    <p:sldId id="27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hosein" initials="mmh"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851" autoAdjust="0"/>
    <p:restoredTop sz="97911" autoAdjust="0"/>
  </p:normalViewPr>
  <p:slideViewPr>
    <p:cSldViewPr snapToObjects="1">
      <p:cViewPr>
        <p:scale>
          <a:sx n="50" d="100"/>
          <a:sy n="50" d="100"/>
        </p:scale>
        <p:origin x="-11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626"/>
    </p:cViewPr>
  </p:sorterViewPr>
  <p:notesViewPr>
    <p:cSldViewPr snapToObjects="1">
      <p:cViewPr varScale="1">
        <p:scale>
          <a:sx n="48" d="100"/>
          <a:sy n="48" d="100"/>
        </p:scale>
        <p:origin x="-93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26T17:09:13.687" idx="1">
    <p:pos x="5448" y="-160"/>
    <p:text>The Oceania MMR from the original graph was 548 (1990) and 427 (2005) and taken from Lancet 1997. This data was taken from the UNICEF/UNFPA/WHO/World Bank and has Oceania MMR as 290 (1990) and 230 (2008). It doesn't make the sub-saharan africa reduction look as small in comparison, not sure if you want to change it somehow?</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1-26T17:09:13.687" idx="10">
    <p:pos x="5448" y="-160"/>
    <p:text>The Oceania MMR from the original graph was 548 (1990) and 427 (2005) and taken from Lancet 1997. This data was taken from the UNICEF/UNFPA/WHO/World Bank and has Oceania MMR as 290 (1990) and 230 (2008). It doesn't make the sub-saharan africa reduction look as small in comparison, not sure if you want to change it somehow?</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1-01-26T17:09:13.687" idx="11">
    <p:pos x="5448" y="-160"/>
    <p:text>The Oceania MMR from the original graph was 548 (1990) and 427 (2005) and taken from Lancet 1997. This data was taken from the UNICEF/UNFPA/WHO/World Bank and has Oceania MMR as 290 (1990) and 230 (2008). It doesn't make the sub-saharan africa reduction look as small in comparison, not sure if you want to change it somehow?</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1-01-26T17:09:13.687" idx="12">
    <p:pos x="5448" y="-160"/>
    <p:text>The Oceania MMR from the original graph was 548 (1990) and 427 (2005) and taken from Lancet 1997. This data was taken from the UNICEF/UNFPA/WHO/World Bank and has Oceania MMR as 290 (1990) and 230 (2008). It doesn't make the sub-saharan africa reduction look as small in comparison, not sure if you want to change it somehow?</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1-01-26T17:09:13.687" idx="13">
    <p:pos x="5448" y="-160"/>
    <p:text>The Oceania MMR from the original graph was 548 (1990) and 427 (2005) and taken from Lancet 1997. This data was taken from the UNICEF/UNFPA/WHO/World Bank and has Oceania MMR as 290 (1990) and 230 (2008). It doesn't make the sub-saharan africa reduction look as small in comparison, not sure if you want to change it somehow?</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1-01-26T17:09:13.687" idx="14">
    <p:pos x="5448" y="-160"/>
    <p:text>The Oceania MMR from the original graph was 548 (1990) and 427 (2005) and taken from Lancet 1997. This data was taken from the UNICEF/UNFPA/WHO/World Bank and has Oceania MMR as 290 (1990) and 230 (2008). It doesn't make the sub-saharan africa reduction look as small in comparison, not sure if you want to change it somehow?</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1-01-26T17:09:13.687" idx="9">
    <p:pos x="5448" y="-160"/>
    <p:text>The Oceania MMR from the original graph was 548 (1990) and 427 (2005) and taken from Lancet 1997. This data was taken from the UNICEF/UNFPA/WHO/World Bank and has Oceania MMR as 290 (1990) and 230 (2008). It doesn't make the sub-saharan africa reduction look as small in comparison, not sure if you want to change it somehow?</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1-01-26T17:09:13.687" idx="5">
    <p:pos x="5448" y="-160"/>
    <p:text>The Oceania MMR from the original graph was 548 (1990) and 427 (2005) and taken from Lancet 1997. This data was taken from the UNICEF/UNFPA/WHO/World Bank and has Oceania MMR as 290 (1990) and 230 (2008). It doesn't make the sub-saharan africa reduction look as small in comparison, not sure if you want to change it somehow?</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1-01-26T17:09:13.687" idx="2">
    <p:pos x="5448" y="-160"/>
    <p:text>The Oceania MMR from the original graph was 548 (1990) and 427 (2005) and taken from Lancet 1997. This data was taken from the UNICEF/UNFPA/WHO/World Bank and has Oceania MMR as 290 (1990) and 230 (2008). It doesn't make the sub-saharan africa reduction look as small in comparison, not sure if you want to change it somehow?</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365" cy="464404"/>
          </a:xfrm>
          <a:prstGeom prst="rect">
            <a:avLst/>
          </a:prstGeom>
        </p:spPr>
        <p:txBody>
          <a:bodyPr vert="horz" lIns="90590" tIns="45295" rIns="90590" bIns="45295" rtlCol="0"/>
          <a:lstStyle>
            <a:lvl1pPr algn="l">
              <a:defRPr sz="1200"/>
            </a:lvl1pPr>
          </a:lstStyle>
          <a:p>
            <a:endParaRPr lang="en-US"/>
          </a:p>
        </p:txBody>
      </p:sp>
      <p:sp>
        <p:nvSpPr>
          <p:cNvPr id="3" name="Date Placeholder 2"/>
          <p:cNvSpPr>
            <a:spLocks noGrp="1"/>
          </p:cNvSpPr>
          <p:nvPr>
            <p:ph type="dt" sz="quarter" idx="1"/>
          </p:nvPr>
        </p:nvSpPr>
        <p:spPr>
          <a:xfrm>
            <a:off x="3970661" y="2"/>
            <a:ext cx="3038553" cy="464404"/>
          </a:xfrm>
          <a:prstGeom prst="rect">
            <a:avLst/>
          </a:prstGeom>
        </p:spPr>
        <p:txBody>
          <a:bodyPr vert="horz" lIns="90590" tIns="45295" rIns="90590" bIns="45295" rtlCol="0"/>
          <a:lstStyle>
            <a:lvl1pPr algn="r">
              <a:defRPr sz="1200"/>
            </a:lvl1pPr>
          </a:lstStyle>
          <a:p>
            <a:fld id="{B2742896-B532-468A-B00C-DF823D7A15CC}" type="datetimeFigureOut">
              <a:rPr lang="en-US" smtClean="0"/>
              <a:pPr/>
              <a:t>11/22/2011</a:t>
            </a:fld>
            <a:endParaRPr lang="en-US"/>
          </a:p>
        </p:txBody>
      </p:sp>
      <p:sp>
        <p:nvSpPr>
          <p:cNvPr id="4" name="Footer Placeholder 3"/>
          <p:cNvSpPr>
            <a:spLocks noGrp="1"/>
          </p:cNvSpPr>
          <p:nvPr>
            <p:ph type="ftr" sz="quarter" idx="2"/>
          </p:nvPr>
        </p:nvSpPr>
        <p:spPr>
          <a:xfrm>
            <a:off x="0" y="8829915"/>
            <a:ext cx="3037365" cy="464404"/>
          </a:xfrm>
          <a:prstGeom prst="rect">
            <a:avLst/>
          </a:prstGeom>
        </p:spPr>
        <p:txBody>
          <a:bodyPr vert="horz" lIns="90590" tIns="45295" rIns="90590" bIns="45295" rtlCol="0" anchor="b"/>
          <a:lstStyle>
            <a:lvl1pPr algn="l">
              <a:defRPr sz="1200"/>
            </a:lvl1pPr>
          </a:lstStyle>
          <a:p>
            <a:endParaRPr lang="en-US"/>
          </a:p>
        </p:txBody>
      </p:sp>
      <p:sp>
        <p:nvSpPr>
          <p:cNvPr id="5" name="Slide Number Placeholder 4"/>
          <p:cNvSpPr>
            <a:spLocks noGrp="1"/>
          </p:cNvSpPr>
          <p:nvPr>
            <p:ph type="sldNum" sz="quarter" idx="3"/>
          </p:nvPr>
        </p:nvSpPr>
        <p:spPr>
          <a:xfrm>
            <a:off x="3970661" y="8829915"/>
            <a:ext cx="3038553" cy="464404"/>
          </a:xfrm>
          <a:prstGeom prst="rect">
            <a:avLst/>
          </a:prstGeom>
        </p:spPr>
        <p:txBody>
          <a:bodyPr vert="horz" lIns="90590" tIns="45295" rIns="90590" bIns="45295" rtlCol="0" anchor="b"/>
          <a:lstStyle>
            <a:lvl1pPr algn="r">
              <a:defRPr sz="1200"/>
            </a:lvl1pPr>
          </a:lstStyle>
          <a:p>
            <a:fld id="{C33FE07E-49DB-4835-B7E3-6803C0E1375F}" type="slidenum">
              <a:rPr lang="en-US" smtClean="0"/>
              <a:pPr/>
              <a:t>‹#›</a:t>
            </a:fld>
            <a:endParaRPr lang="en-US"/>
          </a:p>
        </p:txBody>
      </p:sp>
    </p:spTree>
    <p:extLst>
      <p:ext uri="{BB962C8B-B14F-4D97-AF65-F5344CB8AC3E}">
        <p14:creationId xmlns:p14="http://schemas.microsoft.com/office/powerpoint/2010/main" val="3606859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a:defRPr sz="1200"/>
            </a:lvl1pPr>
          </a:lstStyle>
          <a:p>
            <a:fld id="{84DC7792-AD0D-43E1-A782-3B7597E09762}" type="datetimeFigureOut">
              <a:rPr lang="en-US" smtClean="0"/>
              <a:pPr/>
              <a:t>11/22/2011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r>
              <a:rPr lang="en-US" dirty="0" smtClean="0"/>
              <a:t>`</a:t>
            </a:r>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a:defRPr sz="1200"/>
            </a:lvl1pPr>
          </a:lstStyle>
          <a:p>
            <a:fld id="{7492E5D5-6FB2-4423-8025-FC5CE823A5BE}" type="slidenum">
              <a:rPr lang="en-US" smtClean="0"/>
              <a:pPr/>
              <a:t>‹#›</a:t>
            </a:fld>
            <a:endParaRPr lang="en-US"/>
          </a:p>
        </p:txBody>
      </p:sp>
    </p:spTree>
    <p:extLst>
      <p:ext uri="{BB962C8B-B14F-4D97-AF65-F5344CB8AC3E}">
        <p14:creationId xmlns:p14="http://schemas.microsoft.com/office/powerpoint/2010/main" val="388519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F19E007-B28B-4561-9F01-48665C50FF85}" type="slidenum">
              <a:rPr lang="en-US" smtClean="0">
                <a:latin typeface="Arial" charset="0"/>
              </a:rPr>
              <a:pPr/>
              <a:t>1</a:t>
            </a:fld>
            <a:endParaRPr lang="en-US" dirty="0" smtClean="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2E5D5-6FB2-4423-8025-FC5CE823A5BE}" type="slidenum">
              <a:rPr lang="en-US" smtClean="0"/>
              <a:pPr/>
              <a:t>10</a:t>
            </a:fld>
            <a:endParaRPr lang="en-US"/>
          </a:p>
        </p:txBody>
      </p:sp>
    </p:spTree>
    <p:extLst>
      <p:ext uri="{BB962C8B-B14F-4D97-AF65-F5344CB8AC3E}">
        <p14:creationId xmlns:p14="http://schemas.microsoft.com/office/powerpoint/2010/main" val="306357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96">
              <a:defRPr/>
            </a:pPr>
            <a:r>
              <a:rPr lang="en-US" dirty="0"/>
              <a:t>Mapping to analyze how culturally-pertinent maternal health norms issued by health authorities in Ecuador, Bolivia, Peru, Guatemala and Honduras have helped improve access among indigenous women seeking maternal care in public health services, and to identify gaps and areas for improvements.</a:t>
            </a:r>
          </a:p>
          <a:p>
            <a:pPr defTabSz="905896">
              <a:defRPr/>
            </a:pPr>
            <a:endParaRPr lang="en-US" dirty="0"/>
          </a:p>
        </p:txBody>
      </p:sp>
      <p:sp>
        <p:nvSpPr>
          <p:cNvPr id="4" name="Slide Number Placeholder 3"/>
          <p:cNvSpPr>
            <a:spLocks noGrp="1"/>
          </p:cNvSpPr>
          <p:nvPr>
            <p:ph type="sldNum" sz="quarter" idx="10"/>
          </p:nvPr>
        </p:nvSpPr>
        <p:spPr/>
        <p:txBody>
          <a:bodyPr/>
          <a:lstStyle/>
          <a:p>
            <a:pPr>
              <a:defRPr/>
            </a:pPr>
            <a:fld id="{833D165A-A0C9-4C4C-B24F-321D2A7A076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2E5D5-6FB2-4423-8025-FC5CE823A5BE}" type="slidenum">
              <a:rPr lang="en-US" smtClean="0"/>
              <a:pPr/>
              <a:t>12</a:t>
            </a:fld>
            <a:endParaRPr lang="en-US"/>
          </a:p>
        </p:txBody>
      </p:sp>
    </p:spTree>
    <p:extLst>
      <p:ext uri="{BB962C8B-B14F-4D97-AF65-F5344CB8AC3E}">
        <p14:creationId xmlns:p14="http://schemas.microsoft.com/office/powerpoint/2010/main" val="3045237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96">
              <a:defRPr/>
            </a:pPr>
            <a:endParaRPr lang="en-US" dirty="0"/>
          </a:p>
        </p:txBody>
      </p:sp>
      <p:sp>
        <p:nvSpPr>
          <p:cNvPr id="4" name="Slide Number Placeholder 3"/>
          <p:cNvSpPr>
            <a:spLocks noGrp="1"/>
          </p:cNvSpPr>
          <p:nvPr>
            <p:ph type="sldNum" sz="quarter" idx="10"/>
          </p:nvPr>
        </p:nvSpPr>
        <p:spPr/>
        <p:txBody>
          <a:bodyPr/>
          <a:lstStyle/>
          <a:p>
            <a:pPr>
              <a:defRPr/>
            </a:pPr>
            <a:fld id="{833D165A-A0C9-4C4C-B24F-321D2A7A076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96">
              <a:defRPr/>
            </a:pPr>
            <a:endParaRPr lang="en-US" dirty="0"/>
          </a:p>
        </p:txBody>
      </p:sp>
      <p:sp>
        <p:nvSpPr>
          <p:cNvPr id="4" name="Slide Number Placeholder 3"/>
          <p:cNvSpPr>
            <a:spLocks noGrp="1"/>
          </p:cNvSpPr>
          <p:nvPr>
            <p:ph type="sldNum" sz="quarter" idx="10"/>
          </p:nvPr>
        </p:nvSpPr>
        <p:spPr/>
        <p:txBody>
          <a:bodyPr/>
          <a:lstStyle/>
          <a:p>
            <a:pPr>
              <a:defRPr/>
            </a:pPr>
            <a:fld id="{833D165A-A0C9-4C4C-B24F-321D2A7A076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96">
              <a:defRPr/>
            </a:pPr>
            <a:endParaRPr lang="en-US" dirty="0"/>
          </a:p>
        </p:txBody>
      </p:sp>
      <p:sp>
        <p:nvSpPr>
          <p:cNvPr id="4" name="Slide Number Placeholder 3"/>
          <p:cNvSpPr>
            <a:spLocks noGrp="1"/>
          </p:cNvSpPr>
          <p:nvPr>
            <p:ph type="sldNum" sz="quarter" idx="10"/>
          </p:nvPr>
        </p:nvSpPr>
        <p:spPr/>
        <p:txBody>
          <a:bodyPr/>
          <a:lstStyle/>
          <a:p>
            <a:pPr>
              <a:defRPr/>
            </a:pPr>
            <a:fld id="{833D165A-A0C9-4C4C-B24F-321D2A7A076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2E5D5-6FB2-4423-8025-FC5CE823A5BE}" type="slidenum">
              <a:rPr lang="en-US" smtClean="0"/>
              <a:pPr/>
              <a:t>16</a:t>
            </a:fld>
            <a:endParaRPr lang="en-US"/>
          </a:p>
        </p:txBody>
      </p:sp>
    </p:spTree>
    <p:extLst>
      <p:ext uri="{BB962C8B-B14F-4D97-AF65-F5344CB8AC3E}">
        <p14:creationId xmlns:p14="http://schemas.microsoft.com/office/powerpoint/2010/main" val="19720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96">
              <a:defRPr/>
            </a:pPr>
            <a:r>
              <a:rPr lang="es-AR" dirty="0"/>
              <a:t>Comisión de Salud Intercultural del Organismo de Salud en la Región Andina (ORAS-CONHU); Enlace Continental;</a:t>
            </a:r>
          </a:p>
          <a:p>
            <a:pPr defTabSz="905896">
              <a:defRPr/>
            </a:pPr>
            <a:r>
              <a:rPr lang="es-AR" dirty="0"/>
              <a:t>MINSA: </a:t>
            </a:r>
            <a:r>
              <a:rPr lang="es-ES" dirty="0"/>
              <a:t>autoridades sanitarias normativas e instancias a cargo de salud intercultural</a:t>
            </a:r>
            <a:endParaRPr lang="en-US" dirty="0"/>
          </a:p>
        </p:txBody>
      </p:sp>
      <p:sp>
        <p:nvSpPr>
          <p:cNvPr id="4" name="Slide Number Placeholder 3"/>
          <p:cNvSpPr>
            <a:spLocks noGrp="1"/>
          </p:cNvSpPr>
          <p:nvPr>
            <p:ph type="sldNum" sz="quarter" idx="10"/>
          </p:nvPr>
        </p:nvSpPr>
        <p:spPr/>
        <p:txBody>
          <a:bodyPr/>
          <a:lstStyle/>
          <a:p>
            <a:pPr>
              <a:defRPr/>
            </a:pPr>
            <a:fld id="{833D165A-A0C9-4C4C-B24F-321D2A7A076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96">
              <a:defRPr/>
            </a:pPr>
            <a:endParaRPr lang="en-US" dirty="0"/>
          </a:p>
        </p:txBody>
      </p:sp>
      <p:sp>
        <p:nvSpPr>
          <p:cNvPr id="4" name="Slide Number Placeholder 3"/>
          <p:cNvSpPr>
            <a:spLocks noGrp="1"/>
          </p:cNvSpPr>
          <p:nvPr>
            <p:ph type="sldNum" sz="quarter" idx="10"/>
          </p:nvPr>
        </p:nvSpPr>
        <p:spPr/>
        <p:txBody>
          <a:bodyPr/>
          <a:lstStyle/>
          <a:p>
            <a:pPr>
              <a:defRPr/>
            </a:pPr>
            <a:fld id="{833D165A-A0C9-4C4C-B24F-321D2A7A076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6474" indent="-226474">
              <a:buClr>
                <a:srgbClr val="008080"/>
              </a:buClr>
              <a:buFont typeface="Wingdings" pitchFamily="2" charset="2"/>
              <a:buAutoNum type="arabicPeriod"/>
            </a:pPr>
            <a:r>
              <a:rPr lang="es-ES" dirty="0"/>
              <a:t>Artículo en The </a:t>
            </a:r>
            <a:r>
              <a:rPr lang="es-ES" dirty="0" err="1"/>
              <a:t>Lancet</a:t>
            </a:r>
            <a:r>
              <a:rPr lang="es-ES" dirty="0"/>
              <a:t> sobre SM e IC en </a:t>
            </a:r>
            <a:r>
              <a:rPr lang="es-ES" dirty="0" err="1"/>
              <a:t>Ecuadro</a:t>
            </a:r>
            <a:r>
              <a:rPr lang="es-ES" dirty="0"/>
              <a:t>; llevando el tema a </a:t>
            </a:r>
            <a:r>
              <a:rPr lang="es-ES" dirty="0" err="1"/>
              <a:t>Women</a:t>
            </a:r>
            <a:r>
              <a:rPr lang="es-ES" dirty="0"/>
              <a:t> </a:t>
            </a:r>
            <a:r>
              <a:rPr lang="es-ES" dirty="0" err="1"/>
              <a:t>Deliver</a:t>
            </a:r>
            <a:r>
              <a:rPr lang="es-ES" dirty="0"/>
              <a:t> 1 y 2; a GTR y a conferencia </a:t>
            </a:r>
            <a:r>
              <a:rPr lang="es-ES" dirty="0" err="1"/>
              <a:t>mujers</a:t>
            </a:r>
            <a:r>
              <a:rPr lang="es-ES" dirty="0"/>
              <a:t> </a:t>
            </a:r>
            <a:r>
              <a:rPr lang="es-ES" dirty="0" err="1"/>
              <a:t>liders</a:t>
            </a:r>
            <a:r>
              <a:rPr lang="es-ES" dirty="0"/>
              <a:t>. FCI trabaja para mantener necesidades </a:t>
            </a:r>
            <a:r>
              <a:rPr lang="es-ES" dirty="0" err="1"/>
              <a:t>especificasde</a:t>
            </a:r>
            <a:r>
              <a:rPr lang="es-ES" dirty="0"/>
              <a:t> </a:t>
            </a:r>
            <a:r>
              <a:rPr lang="es-ES" dirty="0" err="1"/>
              <a:t>mujers</a:t>
            </a:r>
            <a:r>
              <a:rPr lang="es-ES" dirty="0"/>
              <a:t> </a:t>
            </a:r>
            <a:r>
              <a:rPr lang="es-ES" dirty="0" err="1"/>
              <a:t>indigenas</a:t>
            </a:r>
            <a:r>
              <a:rPr lang="es-ES" dirty="0"/>
              <a:t> en la agenda global de SM</a:t>
            </a:r>
          </a:p>
          <a:p>
            <a:pPr marL="226474" indent="-226474">
              <a:buClr>
                <a:srgbClr val="008080"/>
              </a:buClr>
              <a:buFont typeface="Wingdings" pitchFamily="2" charset="2"/>
              <a:buAutoNum type="arabicPeriod"/>
            </a:pPr>
            <a:r>
              <a:rPr lang="es-ES" dirty="0"/>
              <a:t>Como </a:t>
            </a:r>
            <a:r>
              <a:rPr lang="es-ES" dirty="0" err="1"/>
              <a:t>org</a:t>
            </a:r>
            <a:r>
              <a:rPr lang="es-ES" dirty="0"/>
              <a:t> de </a:t>
            </a:r>
            <a:r>
              <a:rPr lang="es-ES" dirty="0" err="1"/>
              <a:t>advoacy</a:t>
            </a:r>
            <a:r>
              <a:rPr lang="es-ES" dirty="0"/>
              <a:t>, FCI tiene años de participar e impulsar espacios inter-sectoriales de </a:t>
            </a:r>
            <a:r>
              <a:rPr lang="es-ES" dirty="0" err="1"/>
              <a:t>cooperacion</a:t>
            </a:r>
            <a:r>
              <a:rPr lang="es-ES" dirty="0"/>
              <a:t> en materia de Salud Materna.. La mesa de maternidad y nacimiento seguros, en Bolivia, es un ejemplo de </a:t>
            </a:r>
            <a:r>
              <a:rPr lang="es-ES" dirty="0" err="1"/>
              <a:t>nuesetra</a:t>
            </a:r>
            <a:r>
              <a:rPr lang="es-ES" dirty="0"/>
              <a:t> </a:t>
            </a:r>
            <a:r>
              <a:rPr lang="es-ES" dirty="0" err="1"/>
              <a:t>participacion</a:t>
            </a:r>
            <a:r>
              <a:rPr lang="es-ES" dirty="0"/>
              <a:t> sostenida y continuada. </a:t>
            </a:r>
          </a:p>
          <a:p>
            <a:pPr marL="226474" indent="-226474">
              <a:buClr>
                <a:srgbClr val="008080"/>
              </a:buClr>
              <a:buFont typeface="Wingdings" pitchFamily="2" charset="2"/>
              <a:buAutoNum type="arabicPeriod"/>
              <a:defRPr/>
            </a:pPr>
            <a:r>
              <a:rPr lang="es-ES" dirty="0"/>
              <a:t>En 2011 con cooperación de MINSAS, y con ORAS CONHU, trabajamos en definición de indicadores básicos de modelos de atención a la salud materna con enfoque intercultural, a ser validados por MINSAS para incorporación progresiva en políticas públicas de salud (Guatemala, Honduras, Bolivia, Perú y Ecuador)</a:t>
            </a:r>
          </a:p>
          <a:p>
            <a:pPr marL="226474" indent="-226474">
              <a:buClr>
                <a:srgbClr val="008080"/>
              </a:buClr>
              <a:buFont typeface="Wingdings" pitchFamily="2" charset="2"/>
              <a:buAutoNum type="arabicPeriod"/>
            </a:pPr>
            <a:r>
              <a:rPr lang="es-ES_tradnl" dirty="0"/>
              <a:t>El proyecto ha </a:t>
            </a:r>
            <a:r>
              <a:rPr lang="es-ES_tradnl" dirty="0" err="1"/>
              <a:t>permitdo</a:t>
            </a:r>
            <a:r>
              <a:rPr lang="es-ES_tradnl" dirty="0"/>
              <a:t> que el </a:t>
            </a:r>
            <a:r>
              <a:rPr lang="es-ES_tradnl" dirty="0" err="1"/>
              <a:t>know</a:t>
            </a:r>
            <a:r>
              <a:rPr lang="es-ES_tradnl" dirty="0"/>
              <a:t> </a:t>
            </a:r>
            <a:r>
              <a:rPr lang="es-ES_tradnl" dirty="0" err="1"/>
              <a:t>how</a:t>
            </a:r>
            <a:r>
              <a:rPr lang="es-ES_tradnl" dirty="0"/>
              <a:t> acumulado pro Enlace, llegue a las organizaciones de base que conforman esta red regional</a:t>
            </a:r>
          </a:p>
          <a:p>
            <a:pPr marL="226474" indent="-226474">
              <a:buClr>
                <a:srgbClr val="008080"/>
              </a:buClr>
              <a:buFont typeface="Wingdings" pitchFamily="2" charset="2"/>
              <a:buAutoNum type="arabicPeriod"/>
              <a:defRPr/>
            </a:pPr>
            <a:r>
              <a:rPr lang="es-ES" dirty="0"/>
              <a:t>(parto vertical, </a:t>
            </a:r>
            <a:r>
              <a:rPr lang="es-ES" dirty="0" err="1"/>
              <a:t>atencion</a:t>
            </a:r>
            <a:r>
              <a:rPr lang="es-ES" dirty="0"/>
              <a:t> </a:t>
            </a:r>
            <a:r>
              <a:rPr lang="es-ES" dirty="0" err="1"/>
              <a:t>liguisiticamente</a:t>
            </a:r>
            <a:r>
              <a:rPr lang="es-ES" dirty="0"/>
              <a:t> diferenciada en </a:t>
            </a:r>
            <a:r>
              <a:rPr lang="es-ES" dirty="0" err="1"/>
              <a:t>consejeria</a:t>
            </a:r>
            <a:r>
              <a:rPr lang="es-ES" dirty="0"/>
              <a:t> de PF, respeto a practicas culturales inocuas, entrega de la placenta, </a:t>
            </a:r>
            <a:r>
              <a:rPr lang="es-ES" dirty="0" err="1"/>
              <a:t>etc</a:t>
            </a:r>
            <a:r>
              <a:rPr lang="es-ES" dirty="0"/>
              <a:t>)</a:t>
            </a:r>
            <a:endParaRPr lang="en-US" dirty="0"/>
          </a:p>
        </p:txBody>
      </p:sp>
      <p:sp>
        <p:nvSpPr>
          <p:cNvPr id="4" name="Slide Number Placeholder 3"/>
          <p:cNvSpPr>
            <a:spLocks noGrp="1"/>
          </p:cNvSpPr>
          <p:nvPr>
            <p:ph type="sldNum" sz="quarter" idx="10"/>
          </p:nvPr>
        </p:nvSpPr>
        <p:spPr/>
        <p:txBody>
          <a:bodyPr/>
          <a:lstStyle/>
          <a:p>
            <a:pPr>
              <a:defRPr/>
            </a:pPr>
            <a:fld id="{833D165A-A0C9-4C4C-B24F-321D2A7A076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2E5D5-6FB2-4423-8025-FC5CE823A5BE}" type="slidenum">
              <a:rPr lang="en-US" smtClean="0"/>
              <a:pPr/>
              <a:t>2</a:t>
            </a:fld>
            <a:endParaRPr lang="en-US"/>
          </a:p>
        </p:txBody>
      </p:sp>
    </p:spTree>
    <p:extLst>
      <p:ext uri="{BB962C8B-B14F-4D97-AF65-F5344CB8AC3E}">
        <p14:creationId xmlns:p14="http://schemas.microsoft.com/office/powerpoint/2010/main" val="357730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92E5D5-6FB2-4423-8025-FC5CE823A5BE}"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s-ES" dirty="0"/>
              <a:t>“Empoderamiento de mujeres indígenas de América Latina para su incidencia en políticas públicas que garanticen el derecho a la salud sexual y reproductiva y a la equidad de género: Campaña de Promoción de la Salud Materna desde una Perspectiva Intercultural y de Derechos”</a:t>
            </a:r>
            <a:endParaRPr lang="en-US" dirty="0"/>
          </a:p>
          <a:p>
            <a:endParaRPr lang="en-US" dirty="0"/>
          </a:p>
        </p:txBody>
      </p:sp>
      <p:sp>
        <p:nvSpPr>
          <p:cNvPr id="4" name="Slide Number Placeholder 3"/>
          <p:cNvSpPr>
            <a:spLocks noGrp="1"/>
          </p:cNvSpPr>
          <p:nvPr>
            <p:ph type="sldNum" sz="quarter" idx="10"/>
          </p:nvPr>
        </p:nvSpPr>
        <p:spPr/>
        <p:txBody>
          <a:bodyPr/>
          <a:lstStyle/>
          <a:p>
            <a:fld id="{7492E5D5-6FB2-4423-8025-FC5CE823A5BE}" type="slidenum">
              <a:rPr lang="en-US" smtClean="0"/>
              <a:pPr/>
              <a:t>3</a:t>
            </a:fld>
            <a:endParaRPr lang="en-US"/>
          </a:p>
        </p:txBody>
      </p:sp>
    </p:spTree>
    <p:extLst>
      <p:ext uri="{BB962C8B-B14F-4D97-AF65-F5344CB8AC3E}">
        <p14:creationId xmlns:p14="http://schemas.microsoft.com/office/powerpoint/2010/main" val="305713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0"/>
            <a:r>
              <a:rPr lang="es-ES" sz="1400" b="1" dirty="0" err="1"/>
              <a:t>See</a:t>
            </a:r>
            <a:r>
              <a:rPr lang="es-ES" sz="1400" b="1" dirty="0"/>
              <a:t> full </a:t>
            </a:r>
            <a:r>
              <a:rPr lang="es-ES" sz="1400" b="1" dirty="0" err="1"/>
              <a:t>text</a:t>
            </a:r>
            <a:r>
              <a:rPr lang="es-ES" sz="1400" b="1" dirty="0"/>
              <a:t> </a:t>
            </a:r>
          </a:p>
          <a:p>
            <a:pPr lvl="0"/>
            <a:endParaRPr lang="es-ES" sz="1400" b="1" dirty="0"/>
          </a:p>
          <a:p>
            <a:pPr lvl="0"/>
            <a:r>
              <a:rPr lang="es-ES" sz="1400" b="1" dirty="0"/>
              <a:t>Informe sobre el </a:t>
            </a:r>
            <a:r>
              <a:rPr lang="es-ES" sz="1400" b="1" u="sng" dirty="0"/>
              <a:t>V período </a:t>
            </a:r>
            <a:r>
              <a:rPr lang="es-ES" sz="1400" b="1" dirty="0"/>
              <a:t>de sesiones del Foro Permanente para las Cuestiones Indígenas (2006) . </a:t>
            </a:r>
            <a:endParaRPr lang="en-US" sz="1400" dirty="0"/>
          </a:p>
          <a:p>
            <a:endParaRPr lang="en-US" sz="1400" dirty="0"/>
          </a:p>
          <a:p>
            <a:r>
              <a:rPr lang="en-US" sz="1400" dirty="0"/>
              <a:t>48. The Permanent Forum, reaffirming the recommendations on health made at its </a:t>
            </a:r>
          </a:p>
          <a:p>
            <a:r>
              <a:rPr lang="en-US" sz="1400" dirty="0"/>
              <a:t>first, second and third sessions, further recommends that all relevant United Nations </a:t>
            </a:r>
          </a:p>
          <a:p>
            <a:r>
              <a:rPr lang="en-US" sz="1400" dirty="0"/>
              <a:t>entities, especially WHO, the United Nations Children’s Fund (UNICEF) and </a:t>
            </a:r>
          </a:p>
          <a:p>
            <a:r>
              <a:rPr lang="en-US" sz="1400" dirty="0"/>
              <a:t>UNFPA, as well as regional health organizations and Governments, fully incorporate </a:t>
            </a:r>
          </a:p>
          <a:p>
            <a:r>
              <a:rPr lang="en-US" sz="1400" dirty="0"/>
              <a:t>a cultural perspective into health policies, </a:t>
            </a:r>
            <a:r>
              <a:rPr lang="en-US" sz="1400" dirty="0" err="1"/>
              <a:t>programmes</a:t>
            </a:r>
            <a:r>
              <a:rPr lang="en-US" sz="1400" dirty="0"/>
              <a:t> and reproductive health </a:t>
            </a:r>
          </a:p>
          <a:p>
            <a:r>
              <a:rPr lang="en-US" sz="1400" dirty="0"/>
              <a:t>services aimed at providing indigenous women with quality health care, including </a:t>
            </a:r>
          </a:p>
          <a:p>
            <a:r>
              <a:rPr lang="en-US" sz="1400" dirty="0"/>
              <a:t>emergency obstetric care, voluntary family planning and skilled attendance at birth. </a:t>
            </a:r>
          </a:p>
          <a:p>
            <a:r>
              <a:rPr lang="en-US" sz="1400" dirty="0"/>
              <a:t>In the latter context, the roles of traditional midwives should be re-evaluated and </a:t>
            </a:r>
          </a:p>
          <a:p>
            <a:r>
              <a:rPr lang="en-US" sz="1400" dirty="0"/>
              <a:t>expanded so that they may assist indigenous women during their reproductive health </a:t>
            </a:r>
          </a:p>
          <a:p>
            <a:r>
              <a:rPr lang="en-US" sz="1400" dirty="0"/>
              <a:t>processes and act as cultural brokers between health systems and the indigenous </a:t>
            </a:r>
          </a:p>
          <a:p>
            <a:r>
              <a:rPr lang="en-US" sz="1400" dirty="0"/>
              <a:t>communities’ values and world views.</a:t>
            </a:r>
          </a:p>
          <a:p>
            <a:r>
              <a:rPr lang="en-US" sz="1400" dirty="0"/>
              <a:t> </a:t>
            </a:r>
            <a:endParaRPr lang="es-ES" i="1" dirty="0"/>
          </a:p>
          <a:p>
            <a:pPr>
              <a:lnSpc>
                <a:spcPct val="80000"/>
              </a:lnSpc>
            </a:pPr>
            <a:r>
              <a:rPr lang="es-ES" sz="2000" b="1" dirty="0">
                <a:solidFill>
                  <a:schemeClr val="bg1"/>
                </a:solidFill>
              </a:rPr>
              <a:t>Informes sobre el VI período de sesiones del Foro Permanente para las Cuestiones Indígenas (2007)</a:t>
            </a:r>
          </a:p>
          <a:p>
            <a:pPr>
              <a:lnSpc>
                <a:spcPct val="80000"/>
              </a:lnSpc>
              <a:buFont typeface="Arial" pitchFamily="34" charset="0"/>
              <a:buNone/>
            </a:pPr>
            <a:endParaRPr lang="es-ES" sz="2000" b="1" dirty="0">
              <a:solidFill>
                <a:schemeClr val="bg1"/>
              </a:solidFill>
            </a:endParaRPr>
          </a:p>
          <a:p>
            <a:pPr lvl="1">
              <a:lnSpc>
                <a:spcPct val="80000"/>
              </a:lnSpc>
              <a:buFont typeface="Arial" pitchFamily="34" charset="0"/>
              <a:buNone/>
            </a:pPr>
            <a:r>
              <a:rPr lang="es-ES" sz="2000" i="1" dirty="0">
                <a:solidFill>
                  <a:schemeClr val="bg1"/>
                </a:solidFill>
              </a:rPr>
              <a:t>	Art. </a:t>
            </a:r>
            <a:r>
              <a:rPr lang="en-US" sz="2000" i="1" dirty="0">
                <a:solidFill>
                  <a:schemeClr val="bg1"/>
                </a:solidFill>
              </a:rPr>
              <a:t>62. Reports received by the Permanent Forum indicate that United Nations  agencies, notably UNICEF and the United Nations Population Fund (UNFPA), </a:t>
            </a:r>
          </a:p>
          <a:p>
            <a:pPr lvl="1">
              <a:lnSpc>
                <a:spcPct val="80000"/>
              </a:lnSpc>
              <a:buFont typeface="Arial" pitchFamily="34" charset="0"/>
              <a:buNone/>
            </a:pPr>
            <a:r>
              <a:rPr lang="en-US" sz="2000" i="1" dirty="0">
                <a:solidFill>
                  <a:schemeClr val="bg1"/>
                </a:solidFill>
              </a:rPr>
              <a:t>incorporate indigenous issues into their health programming at the country and </a:t>
            </a:r>
          </a:p>
          <a:p>
            <a:pPr lvl="1">
              <a:lnSpc>
                <a:spcPct val="80000"/>
              </a:lnSpc>
              <a:buFont typeface="Arial" pitchFamily="34" charset="0"/>
              <a:buNone/>
            </a:pPr>
            <a:r>
              <a:rPr lang="en-US" sz="2000" i="1" dirty="0">
                <a:solidFill>
                  <a:schemeClr val="bg1"/>
                </a:solidFill>
              </a:rPr>
              <a:t>regional levels and apply culturally sensitive approaches to health delivery. The </a:t>
            </a:r>
          </a:p>
          <a:p>
            <a:pPr lvl="1">
              <a:lnSpc>
                <a:spcPct val="80000"/>
              </a:lnSpc>
              <a:buFont typeface="Arial" pitchFamily="34" charset="0"/>
              <a:buNone/>
            </a:pPr>
            <a:r>
              <a:rPr lang="en-US" sz="2000" i="1" dirty="0">
                <a:solidFill>
                  <a:schemeClr val="bg1"/>
                </a:solidFill>
              </a:rPr>
              <a:t>Forum encourages those agencies to share their experience in health programming </a:t>
            </a:r>
          </a:p>
          <a:p>
            <a:pPr lvl="1">
              <a:lnSpc>
                <a:spcPct val="80000"/>
              </a:lnSpc>
              <a:buFont typeface="Arial" pitchFamily="34" charset="0"/>
              <a:buNone/>
            </a:pPr>
            <a:r>
              <a:rPr lang="en-US" sz="2000" i="1" dirty="0">
                <a:solidFill>
                  <a:schemeClr val="bg1"/>
                </a:solidFill>
              </a:rPr>
              <a:t>for indigenous peoples with other relevant United Nations agencies working in the </a:t>
            </a:r>
          </a:p>
          <a:p>
            <a:pPr lvl="1">
              <a:lnSpc>
                <a:spcPct val="80000"/>
              </a:lnSpc>
              <a:buFont typeface="Arial" pitchFamily="34" charset="0"/>
              <a:buNone/>
            </a:pPr>
            <a:r>
              <a:rPr lang="en-US" sz="2000" i="1" dirty="0">
                <a:solidFill>
                  <a:schemeClr val="bg1"/>
                </a:solidFill>
              </a:rPr>
              <a:t>field. </a:t>
            </a:r>
          </a:p>
          <a:p>
            <a:pPr lvl="1">
              <a:lnSpc>
                <a:spcPct val="80000"/>
              </a:lnSpc>
              <a:buFont typeface="Arial" pitchFamily="34" charset="0"/>
              <a:buNone/>
            </a:pPr>
            <a:r>
              <a:rPr lang="en-US" sz="2000" i="1" dirty="0">
                <a:solidFill>
                  <a:schemeClr val="bg1"/>
                </a:solidFill>
              </a:rPr>
              <a:t>63. Given the rapid increase in diabetes among indigenous peoples, the Permanent</a:t>
            </a:r>
            <a:endParaRPr lang="en-US" dirty="0"/>
          </a:p>
        </p:txBody>
      </p:sp>
      <p:sp>
        <p:nvSpPr>
          <p:cNvPr id="4" name="Slide Number Placeholder 3"/>
          <p:cNvSpPr>
            <a:spLocks noGrp="1"/>
          </p:cNvSpPr>
          <p:nvPr>
            <p:ph type="sldNum" sz="quarter" idx="10"/>
          </p:nvPr>
        </p:nvSpPr>
        <p:spPr/>
        <p:txBody>
          <a:bodyPr/>
          <a:lstStyle/>
          <a:p>
            <a:fld id="{7492E5D5-6FB2-4423-8025-FC5CE823A5BE}" type="slidenum">
              <a:rPr lang="en-US" smtClean="0"/>
              <a:pPr/>
              <a:t>4</a:t>
            </a:fld>
            <a:endParaRPr lang="en-US"/>
          </a:p>
        </p:txBody>
      </p:sp>
    </p:spTree>
    <p:extLst>
      <p:ext uri="{BB962C8B-B14F-4D97-AF65-F5344CB8AC3E}">
        <p14:creationId xmlns:p14="http://schemas.microsoft.com/office/powerpoint/2010/main" val="352852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En el marco del proyecto Mujer </a:t>
            </a:r>
            <a:r>
              <a:rPr lang="es-ES_tradnl" dirty="0" err="1" smtClean="0"/>
              <a:t>indigena</a:t>
            </a:r>
            <a:r>
              <a:rPr lang="es-ES_tradnl" dirty="0" smtClean="0"/>
              <a:t>, salud y </a:t>
            </a:r>
            <a:r>
              <a:rPr lang="es-ES_tradnl" dirty="0" err="1" smtClean="0"/>
              <a:t>derchos</a:t>
            </a:r>
            <a:r>
              <a:rPr lang="es-ES_tradnl" dirty="0" smtClean="0"/>
              <a:t>, hemos trabajado en dos</a:t>
            </a:r>
            <a:r>
              <a:rPr lang="es-ES_tradnl" baseline="0" dirty="0" smtClean="0"/>
              <a:t> sentidos:</a:t>
            </a:r>
          </a:p>
          <a:p>
            <a:r>
              <a:rPr lang="es-ES_tradnl" baseline="0" dirty="0" smtClean="0"/>
              <a:t>Por un lado, acompañando el proceso de fortalecimiento de la agenda de SSR en el seno de las organizaciones </a:t>
            </a:r>
            <a:r>
              <a:rPr lang="es-ES_tradnl" baseline="0" dirty="0" err="1" smtClean="0"/>
              <a:t>indigenas</a:t>
            </a:r>
            <a:r>
              <a:rPr lang="es-ES_tradnl" baseline="0" dirty="0" smtClean="0"/>
              <a:t>, aportando nuestro </a:t>
            </a:r>
            <a:r>
              <a:rPr lang="es-ES_tradnl" baseline="0" dirty="0" err="1" smtClean="0"/>
              <a:t>expertise</a:t>
            </a:r>
            <a:r>
              <a:rPr lang="es-ES_tradnl" baseline="0" dirty="0" smtClean="0"/>
              <a:t> en materia de </a:t>
            </a:r>
            <a:r>
              <a:rPr lang="es-ES_tradnl" baseline="0" dirty="0" err="1" smtClean="0"/>
              <a:t>diagnosticos</a:t>
            </a:r>
            <a:r>
              <a:rPr lang="es-ES_tradnl" baseline="0" dirty="0" smtClean="0"/>
              <a:t> participativos, desarrollo de materiales y de programas de </a:t>
            </a:r>
            <a:r>
              <a:rPr lang="es-ES_tradnl" baseline="0" dirty="0" err="1" smtClean="0"/>
              <a:t>sensibilizacion</a:t>
            </a:r>
            <a:r>
              <a:rPr lang="es-ES_tradnl" baseline="0" dirty="0" smtClean="0"/>
              <a:t>, </a:t>
            </a:r>
            <a:r>
              <a:rPr lang="es-ES_tradnl" baseline="0" dirty="0" err="1" smtClean="0"/>
              <a:t>etc</a:t>
            </a:r>
            <a:endParaRPr lang="es-ES_tradnl" baseline="0" dirty="0" smtClean="0"/>
          </a:p>
          <a:p>
            <a:r>
              <a:rPr lang="es-ES_tradnl" baseline="0" dirty="0" smtClean="0"/>
              <a:t>Por otro lado, hemos acompañado a los Ministerios de Salud en el </a:t>
            </a:r>
            <a:r>
              <a:rPr lang="es-ES_tradnl" baseline="0" dirty="0" err="1" smtClean="0"/>
              <a:t>proceos</a:t>
            </a:r>
            <a:r>
              <a:rPr lang="es-ES_tradnl" baseline="0" dirty="0" smtClean="0"/>
              <a:t> de </a:t>
            </a:r>
            <a:r>
              <a:rPr lang="es-ES_tradnl" baseline="0" dirty="0" err="1" smtClean="0"/>
              <a:t>analisis</a:t>
            </a:r>
            <a:r>
              <a:rPr lang="es-ES_tradnl" baseline="0" dirty="0" smtClean="0"/>
              <a:t> de los modelos de </a:t>
            </a:r>
            <a:r>
              <a:rPr lang="es-ES_tradnl" baseline="0" dirty="0" err="1" smtClean="0"/>
              <a:t>atencion</a:t>
            </a:r>
            <a:r>
              <a:rPr lang="es-ES_tradnl" baseline="0" dirty="0" smtClean="0"/>
              <a:t> </a:t>
            </a:r>
            <a:r>
              <a:rPr lang="es-ES_tradnl" baseline="0" dirty="0" err="1" smtClean="0"/>
              <a:t>interculutral</a:t>
            </a:r>
            <a:r>
              <a:rPr lang="es-ES_tradnl" baseline="0" dirty="0" smtClean="0"/>
              <a:t> a la salud materna que han desarrollado a </a:t>
            </a:r>
            <a:r>
              <a:rPr lang="es-ES_tradnl" baseline="0" dirty="0" err="1" smtClean="0"/>
              <a:t>traves</a:t>
            </a:r>
            <a:r>
              <a:rPr lang="es-ES_tradnl" baseline="0" dirty="0" smtClean="0"/>
              <a:t> de </a:t>
            </a:r>
            <a:r>
              <a:rPr lang="es-ES_tradnl" baseline="0" dirty="0" err="1" smtClean="0"/>
              <a:t>norams</a:t>
            </a:r>
            <a:r>
              <a:rPr lang="es-ES_tradnl" baseline="0" dirty="0" smtClean="0"/>
              <a:t> y protocolos de </a:t>
            </a:r>
            <a:r>
              <a:rPr lang="es-ES_tradnl" baseline="0" dirty="0" err="1" smtClean="0"/>
              <a:t>atencion</a:t>
            </a:r>
            <a:r>
              <a:rPr lang="es-ES_tradnl" baseline="0" dirty="0" smtClean="0"/>
              <a:t>.  </a:t>
            </a:r>
          </a:p>
        </p:txBody>
      </p:sp>
      <p:sp>
        <p:nvSpPr>
          <p:cNvPr id="4" name="Slide Number Placeholder 3"/>
          <p:cNvSpPr>
            <a:spLocks noGrp="1"/>
          </p:cNvSpPr>
          <p:nvPr>
            <p:ph type="sldNum" sz="quarter" idx="10"/>
          </p:nvPr>
        </p:nvSpPr>
        <p:spPr/>
        <p:txBody>
          <a:bodyPr/>
          <a:lstStyle/>
          <a:p>
            <a:pPr>
              <a:defRPr/>
            </a:pPr>
            <a:fld id="{833D165A-A0C9-4C4C-B24F-321D2A7A076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2E5D5-6FB2-4423-8025-FC5CE823A5BE}" type="slidenum">
              <a:rPr lang="en-US" smtClean="0"/>
              <a:pPr/>
              <a:t>6</a:t>
            </a:fld>
            <a:endParaRPr lang="en-US"/>
          </a:p>
        </p:txBody>
      </p:sp>
    </p:spTree>
    <p:extLst>
      <p:ext uri="{BB962C8B-B14F-4D97-AF65-F5344CB8AC3E}">
        <p14:creationId xmlns:p14="http://schemas.microsoft.com/office/powerpoint/2010/main" val="301422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96">
              <a:defRPr/>
            </a:pPr>
            <a:r>
              <a:rPr lang="en-US" dirty="0" err="1" smtClean="0"/>
              <a:t>Por</a:t>
            </a:r>
            <a:r>
              <a:rPr lang="en-US" dirty="0" smtClean="0"/>
              <a:t> </a:t>
            </a:r>
            <a:r>
              <a:rPr lang="en-US" dirty="0" err="1" smtClean="0"/>
              <a:t>ej</a:t>
            </a:r>
            <a:r>
              <a:rPr lang="en-US" dirty="0" smtClean="0"/>
              <a:t>. La Agenda Política y </a:t>
            </a:r>
            <a:r>
              <a:rPr lang="en-US" dirty="0" err="1" smtClean="0"/>
              <a:t>Estratégica</a:t>
            </a:r>
            <a:r>
              <a:rPr lang="en-US" dirty="0" smtClean="0"/>
              <a:t> de </a:t>
            </a:r>
            <a:r>
              <a:rPr lang="en-US" dirty="0" err="1" smtClean="0"/>
              <a:t>las</a:t>
            </a:r>
            <a:r>
              <a:rPr lang="en-US" dirty="0" smtClean="0"/>
              <a:t> </a:t>
            </a:r>
            <a:r>
              <a:rPr lang="en-US" dirty="0" err="1" smtClean="0"/>
              <a:t>mujeres</a:t>
            </a:r>
            <a:r>
              <a:rPr lang="en-US" dirty="0" smtClean="0"/>
              <a:t> </a:t>
            </a:r>
            <a:r>
              <a:rPr lang="en-US" dirty="0" err="1" smtClean="0"/>
              <a:t>indígenas</a:t>
            </a:r>
            <a:r>
              <a:rPr lang="en-US" dirty="0" smtClean="0"/>
              <a:t> y </a:t>
            </a:r>
            <a:r>
              <a:rPr lang="en-US" dirty="0" err="1" smtClean="0"/>
              <a:t>originarias</a:t>
            </a:r>
            <a:r>
              <a:rPr lang="en-US" baseline="0" dirty="0" smtClean="0"/>
              <a:t> de Ecuador </a:t>
            </a:r>
            <a:r>
              <a:rPr lang="en-US" baseline="0" dirty="0" err="1" smtClean="0"/>
              <a:t>incluye</a:t>
            </a:r>
            <a:r>
              <a:rPr lang="en-US" baseline="0" dirty="0" smtClean="0"/>
              <a:t> </a:t>
            </a:r>
            <a:r>
              <a:rPr lang="en-US" baseline="0" dirty="0" err="1" smtClean="0"/>
              <a:t>como</a:t>
            </a:r>
            <a:r>
              <a:rPr lang="en-US" baseline="0" dirty="0" smtClean="0"/>
              <a:t> </a:t>
            </a:r>
            <a:r>
              <a:rPr lang="es-AR" dirty="0"/>
              <a:t>uno de sus cinco ejes estratégicos los derechos sexuales y reproductivos y el derecho a una vida libre de violencia.</a:t>
            </a:r>
            <a:endParaRPr lang="en-US" dirty="0"/>
          </a:p>
        </p:txBody>
      </p:sp>
      <p:sp>
        <p:nvSpPr>
          <p:cNvPr id="4" name="Slide Number Placeholder 3"/>
          <p:cNvSpPr>
            <a:spLocks noGrp="1"/>
          </p:cNvSpPr>
          <p:nvPr>
            <p:ph type="sldNum" sz="quarter" idx="10"/>
          </p:nvPr>
        </p:nvSpPr>
        <p:spPr/>
        <p:txBody>
          <a:bodyPr/>
          <a:lstStyle/>
          <a:p>
            <a:pPr>
              <a:defRPr/>
            </a:pPr>
            <a:fld id="{833D165A-A0C9-4C4C-B24F-321D2A7A076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2E5D5-6FB2-4423-8025-FC5CE823A5BE}" type="slidenum">
              <a:rPr lang="en-US" smtClean="0"/>
              <a:pPr/>
              <a:t>8</a:t>
            </a:fld>
            <a:endParaRPr lang="en-US"/>
          </a:p>
        </p:txBody>
      </p:sp>
    </p:spTree>
    <p:extLst>
      <p:ext uri="{BB962C8B-B14F-4D97-AF65-F5344CB8AC3E}">
        <p14:creationId xmlns:p14="http://schemas.microsoft.com/office/powerpoint/2010/main" val="102387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896">
              <a:defRPr/>
            </a:pPr>
            <a:endParaRPr lang="en-US" dirty="0"/>
          </a:p>
        </p:txBody>
      </p:sp>
      <p:sp>
        <p:nvSpPr>
          <p:cNvPr id="4" name="Slide Number Placeholder 3"/>
          <p:cNvSpPr>
            <a:spLocks noGrp="1"/>
          </p:cNvSpPr>
          <p:nvPr>
            <p:ph type="sldNum" sz="quarter" idx="10"/>
          </p:nvPr>
        </p:nvSpPr>
        <p:spPr/>
        <p:txBody>
          <a:bodyPr/>
          <a:lstStyle/>
          <a:p>
            <a:pPr>
              <a:defRPr/>
            </a:pPr>
            <a:fld id="{833D165A-A0C9-4C4C-B24F-321D2A7A076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252485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53622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12403157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33553758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3962114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9693353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1340295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7976903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4155365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17829105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0576-2378-4B1F-A0D4-1FCA545175A9}"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5152-AC8D-4605-9AF3-3C45F18E2778}" type="slidenum">
              <a:rPr lang="en-US" smtClean="0"/>
              <a:pPr/>
              <a:t>‹#›</a:t>
            </a:fld>
            <a:endParaRPr lang="en-US"/>
          </a:p>
        </p:txBody>
      </p:sp>
    </p:spTree>
    <p:extLst>
      <p:ext uri="{BB962C8B-B14F-4D97-AF65-F5344CB8AC3E}">
        <p14:creationId xmlns:p14="http://schemas.microsoft.com/office/powerpoint/2010/main" val="200574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29657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30BD1-335D-460E-8EBE-B3D59FA25ECB}" type="datetimeFigureOut">
              <a:rPr lang="en-US" smtClean="0"/>
              <a:pPr/>
              <a:t>11/22/2011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3F436-8347-4C0C-B5ED-E3BE6E5A10EA}"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2.jpe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1.jpe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3.jpe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101" name="Picture 8" descr="logo_FCI_CMYK"/>
          <p:cNvPicPr>
            <a:picLocks noChangeAspect="1" noChangeArrowheads="1"/>
          </p:cNvPicPr>
          <p:nvPr/>
        </p:nvPicPr>
        <p:blipFill>
          <a:blip r:embed="rId16" cstate="print"/>
          <a:srcRect/>
          <a:stretch>
            <a:fillRect/>
          </a:stretch>
        </p:blipFill>
        <p:spPr bwMode="auto">
          <a:xfrm>
            <a:off x="7568216" y="6277014"/>
            <a:ext cx="1394809" cy="377825"/>
          </a:xfrm>
          <a:prstGeom prst="rect">
            <a:avLst/>
          </a:prstGeom>
          <a:noFill/>
          <a:ln w="9525">
            <a:noFill/>
            <a:miter lim="800000"/>
            <a:headEnd/>
            <a:tailEnd/>
          </a:ln>
        </p:spPr>
      </p:pic>
      <p:pic>
        <p:nvPicPr>
          <p:cNvPr id="7" name="Picture 6" descr="mercklogo.jpg"/>
          <p:cNvPicPr>
            <a:picLocks noChangeAspect="1"/>
          </p:cNvPicPr>
          <p:nvPr/>
        </p:nvPicPr>
        <p:blipFill>
          <a:blip r:embed="rId17" cstate="print"/>
          <a:stretch>
            <a:fillRect/>
          </a:stretch>
        </p:blipFill>
        <p:spPr>
          <a:xfrm>
            <a:off x="299979" y="6277014"/>
            <a:ext cx="1350981" cy="40938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800" r:id="rId14"/>
  </p:sldLayoutIdLst>
  <p:timing>
    <p:tnLst>
      <p:par>
        <p:cTn id="1" dur="indefinite" restart="never" nodeType="tmRoot"/>
      </p:par>
    </p:tnLst>
  </p:timing>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pitchFamily="34" charset="0"/>
        </a:defRPr>
      </a:lvl2pPr>
      <a:lvl3pPr algn="ctr" rtl="0" eaLnBrk="1" fontAlgn="base" hangingPunct="1">
        <a:spcBef>
          <a:spcPct val="0"/>
        </a:spcBef>
        <a:spcAft>
          <a:spcPct val="0"/>
        </a:spcAft>
        <a:defRPr sz="3600" b="1">
          <a:solidFill>
            <a:schemeClr val="tx2"/>
          </a:solidFill>
          <a:latin typeface="Arial" pitchFamily="34" charset="0"/>
        </a:defRPr>
      </a:lvl3pPr>
      <a:lvl4pPr algn="ctr" rtl="0" eaLnBrk="1" fontAlgn="base" hangingPunct="1">
        <a:spcBef>
          <a:spcPct val="0"/>
        </a:spcBef>
        <a:spcAft>
          <a:spcPct val="0"/>
        </a:spcAft>
        <a:defRPr sz="3600" b="1">
          <a:solidFill>
            <a:schemeClr val="tx2"/>
          </a:solidFill>
          <a:latin typeface="Arial" pitchFamily="34" charset="0"/>
        </a:defRPr>
      </a:lvl4pPr>
      <a:lvl5pPr algn="ctr" rtl="0" eaLnBrk="1" fontAlgn="base" hangingPunct="1">
        <a:spcBef>
          <a:spcPct val="0"/>
        </a:spcBef>
        <a:spcAft>
          <a:spcPct val="0"/>
        </a:spcAft>
        <a:defRPr sz="3600" b="1">
          <a:solidFill>
            <a:schemeClr val="tx2"/>
          </a:solidFill>
          <a:latin typeface="Arial" pitchFamily="34" charset="0"/>
        </a:defRPr>
      </a:lvl5pPr>
      <a:lvl6pPr marL="457200" algn="ctr" rtl="0" eaLnBrk="1" fontAlgn="base" hangingPunct="1">
        <a:spcBef>
          <a:spcPct val="0"/>
        </a:spcBef>
        <a:spcAft>
          <a:spcPct val="0"/>
        </a:spcAft>
        <a:defRPr sz="3600" b="1">
          <a:solidFill>
            <a:schemeClr val="tx2"/>
          </a:solidFill>
          <a:latin typeface="Arial" pitchFamily="34" charset="0"/>
        </a:defRPr>
      </a:lvl6pPr>
      <a:lvl7pPr marL="914400" algn="ctr" rtl="0" eaLnBrk="1" fontAlgn="base" hangingPunct="1">
        <a:spcBef>
          <a:spcPct val="0"/>
        </a:spcBef>
        <a:spcAft>
          <a:spcPct val="0"/>
        </a:spcAft>
        <a:defRPr sz="3600" b="1">
          <a:solidFill>
            <a:schemeClr val="tx2"/>
          </a:solidFill>
          <a:latin typeface="Arial" pitchFamily="34" charset="0"/>
        </a:defRPr>
      </a:lvl7pPr>
      <a:lvl8pPr marL="1371600" algn="ctr" rtl="0" eaLnBrk="1" fontAlgn="base" hangingPunct="1">
        <a:spcBef>
          <a:spcPct val="0"/>
        </a:spcBef>
        <a:spcAft>
          <a:spcPct val="0"/>
        </a:spcAft>
        <a:defRPr sz="3600" b="1">
          <a:solidFill>
            <a:schemeClr val="tx2"/>
          </a:solidFill>
          <a:latin typeface="Arial" pitchFamily="34" charset="0"/>
        </a:defRPr>
      </a:lvl8pPr>
      <a:lvl9pPr marL="1828800" algn="ctr" rtl="0" eaLnBrk="1" fontAlgn="base" hangingPunct="1">
        <a:spcBef>
          <a:spcPct val="0"/>
        </a:spcBef>
        <a:spcAft>
          <a:spcPct val="0"/>
        </a:spcAft>
        <a:defRPr sz="36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70576-2378-4B1F-A0D4-1FCA545175A9}" type="datetimeFigureOut">
              <a:rPr lang="en-US" smtClean="0"/>
              <a:pPr/>
              <a:t>11/22/2011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D5152-AC8D-4605-9AF3-3C45F18E2778}" type="slidenum">
              <a:rPr lang="en-US" smtClean="0"/>
              <a:pPr/>
              <a:t>‹#›</a:t>
            </a:fld>
            <a:endParaRPr lang="en-US"/>
          </a:p>
        </p:txBody>
      </p:sp>
    </p:spTree>
    <p:extLst>
      <p:ext uri="{BB962C8B-B14F-4D97-AF65-F5344CB8AC3E}">
        <p14:creationId xmlns:p14="http://schemas.microsoft.com/office/powerpoint/2010/main" val="297337686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30BD1-335D-460E-8EBE-B3D59FA25ECB}" type="datetimeFigureOut">
              <a:rPr lang="en-US" smtClean="0"/>
              <a:pPr/>
              <a:t>11/22/2011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F436-8347-4C0C-B5ED-E3BE6E5A1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30BD1-335D-460E-8EBE-B3D59FA25ECB}" type="datetimeFigureOut">
              <a:rPr lang="en-US" smtClean="0"/>
              <a:pPr/>
              <a:t>11/22/2011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F436-8347-4C0C-B5ED-E3BE6E5A1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1" name="Picture 8" descr="logo_FCI_CMYK"/>
          <p:cNvPicPr>
            <a:picLocks noChangeAspect="1" noChangeArrowheads="1"/>
          </p:cNvPicPr>
          <p:nvPr/>
        </p:nvPicPr>
        <p:blipFill>
          <a:blip r:embed="rId15" cstate="print"/>
          <a:srcRect/>
          <a:stretch>
            <a:fillRect/>
          </a:stretch>
        </p:blipFill>
        <p:spPr bwMode="auto">
          <a:xfrm>
            <a:off x="7568216" y="6277014"/>
            <a:ext cx="1394809" cy="377825"/>
          </a:xfrm>
          <a:prstGeom prst="rect">
            <a:avLst/>
          </a:prstGeom>
          <a:noFill/>
          <a:ln w="9525">
            <a:noFill/>
            <a:miter lim="800000"/>
            <a:headEnd/>
            <a:tailEnd/>
          </a:ln>
        </p:spPr>
      </p:pic>
      <p:pic>
        <p:nvPicPr>
          <p:cNvPr id="7" name="Picture 6" descr="mercklogo.jpg"/>
          <p:cNvPicPr>
            <a:picLocks noChangeAspect="1"/>
          </p:cNvPicPr>
          <p:nvPr/>
        </p:nvPicPr>
        <p:blipFill>
          <a:blip r:embed="rId16" cstate="print"/>
          <a:stretch>
            <a:fillRect/>
          </a:stretch>
        </p:blipFill>
        <p:spPr>
          <a:xfrm>
            <a:off x="299979" y="6277014"/>
            <a:ext cx="1350981" cy="409388"/>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pitchFamily="34" charset="0"/>
        </a:defRPr>
      </a:lvl2pPr>
      <a:lvl3pPr algn="ctr" rtl="0" eaLnBrk="1" fontAlgn="base" hangingPunct="1">
        <a:spcBef>
          <a:spcPct val="0"/>
        </a:spcBef>
        <a:spcAft>
          <a:spcPct val="0"/>
        </a:spcAft>
        <a:defRPr sz="3600" b="1">
          <a:solidFill>
            <a:schemeClr val="tx2"/>
          </a:solidFill>
          <a:latin typeface="Arial" pitchFamily="34" charset="0"/>
        </a:defRPr>
      </a:lvl3pPr>
      <a:lvl4pPr algn="ctr" rtl="0" eaLnBrk="1" fontAlgn="base" hangingPunct="1">
        <a:spcBef>
          <a:spcPct val="0"/>
        </a:spcBef>
        <a:spcAft>
          <a:spcPct val="0"/>
        </a:spcAft>
        <a:defRPr sz="3600" b="1">
          <a:solidFill>
            <a:schemeClr val="tx2"/>
          </a:solidFill>
          <a:latin typeface="Arial" pitchFamily="34" charset="0"/>
        </a:defRPr>
      </a:lvl4pPr>
      <a:lvl5pPr algn="ctr" rtl="0" eaLnBrk="1" fontAlgn="base" hangingPunct="1">
        <a:spcBef>
          <a:spcPct val="0"/>
        </a:spcBef>
        <a:spcAft>
          <a:spcPct val="0"/>
        </a:spcAft>
        <a:defRPr sz="3600" b="1">
          <a:solidFill>
            <a:schemeClr val="tx2"/>
          </a:solidFill>
          <a:latin typeface="Arial" pitchFamily="34" charset="0"/>
        </a:defRPr>
      </a:lvl5pPr>
      <a:lvl6pPr marL="457200" algn="ctr" rtl="0" eaLnBrk="1" fontAlgn="base" hangingPunct="1">
        <a:spcBef>
          <a:spcPct val="0"/>
        </a:spcBef>
        <a:spcAft>
          <a:spcPct val="0"/>
        </a:spcAft>
        <a:defRPr sz="3600" b="1">
          <a:solidFill>
            <a:schemeClr val="tx2"/>
          </a:solidFill>
          <a:latin typeface="Arial" pitchFamily="34" charset="0"/>
        </a:defRPr>
      </a:lvl6pPr>
      <a:lvl7pPr marL="914400" algn="ctr" rtl="0" eaLnBrk="1" fontAlgn="base" hangingPunct="1">
        <a:spcBef>
          <a:spcPct val="0"/>
        </a:spcBef>
        <a:spcAft>
          <a:spcPct val="0"/>
        </a:spcAft>
        <a:defRPr sz="3600" b="1">
          <a:solidFill>
            <a:schemeClr val="tx2"/>
          </a:solidFill>
          <a:latin typeface="Arial" pitchFamily="34" charset="0"/>
        </a:defRPr>
      </a:lvl7pPr>
      <a:lvl8pPr marL="1371600" algn="ctr" rtl="0" eaLnBrk="1" fontAlgn="base" hangingPunct="1">
        <a:spcBef>
          <a:spcPct val="0"/>
        </a:spcBef>
        <a:spcAft>
          <a:spcPct val="0"/>
        </a:spcAft>
        <a:defRPr sz="3600" b="1">
          <a:solidFill>
            <a:schemeClr val="tx2"/>
          </a:solidFill>
          <a:latin typeface="Arial" pitchFamily="34" charset="0"/>
        </a:defRPr>
      </a:lvl8pPr>
      <a:lvl9pPr marL="1828800" algn="ctr" rtl="0" eaLnBrk="1" fontAlgn="base" hangingPunct="1">
        <a:spcBef>
          <a:spcPct val="0"/>
        </a:spcBef>
        <a:spcAft>
          <a:spcPct val="0"/>
        </a:spcAft>
        <a:defRPr sz="36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30BD1-335D-460E-8EBE-B3D59FA25ECB}" type="datetimeFigureOut">
              <a:rPr lang="en-US" smtClean="0"/>
              <a:pPr/>
              <a:t>11/22/2011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F436-8347-4C0C-B5ED-E3BE6E5A1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30BD1-335D-460E-8EBE-B3D59FA25ECB}" type="datetimeFigureOut">
              <a:rPr lang="en-US" smtClean="0"/>
              <a:pPr/>
              <a:t>11/22/2011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F436-8347-4C0C-B5ED-E3BE6E5A1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30BD1-335D-460E-8EBE-B3D59FA25ECB}" type="datetimeFigureOut">
              <a:rPr lang="en-US" smtClean="0"/>
              <a:pPr/>
              <a:t>11/22/2011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F436-8347-4C0C-B5ED-E3BE6E5A1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1" name="Picture 8" descr="logo_FCI_CMYK"/>
          <p:cNvPicPr>
            <a:picLocks noChangeAspect="1" noChangeArrowheads="1"/>
          </p:cNvPicPr>
          <p:nvPr/>
        </p:nvPicPr>
        <p:blipFill>
          <a:blip r:embed="rId15" cstate="print"/>
          <a:srcRect/>
          <a:stretch>
            <a:fillRect/>
          </a:stretch>
        </p:blipFill>
        <p:spPr bwMode="auto">
          <a:xfrm>
            <a:off x="7568216" y="6277014"/>
            <a:ext cx="1394809" cy="377825"/>
          </a:xfrm>
          <a:prstGeom prst="rect">
            <a:avLst/>
          </a:prstGeom>
          <a:noFill/>
          <a:ln w="9525">
            <a:noFill/>
            <a:miter lim="800000"/>
            <a:headEnd/>
            <a:tailEnd/>
          </a:ln>
        </p:spPr>
      </p:pic>
      <p:pic>
        <p:nvPicPr>
          <p:cNvPr id="7" name="Picture 6" descr="mercklogo.jpg"/>
          <p:cNvPicPr>
            <a:picLocks noChangeAspect="1"/>
          </p:cNvPicPr>
          <p:nvPr/>
        </p:nvPicPr>
        <p:blipFill>
          <a:blip r:embed="rId16" cstate="print"/>
          <a:stretch>
            <a:fillRect/>
          </a:stretch>
        </p:blipFill>
        <p:spPr>
          <a:xfrm>
            <a:off x="299979" y="6277014"/>
            <a:ext cx="1350981" cy="409388"/>
          </a:xfrm>
          <a:prstGeom prst="rect">
            <a:avLst/>
          </a:prstGeom>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pitchFamily="34" charset="0"/>
        </a:defRPr>
      </a:lvl2pPr>
      <a:lvl3pPr algn="ctr" rtl="0" eaLnBrk="1" fontAlgn="base" hangingPunct="1">
        <a:spcBef>
          <a:spcPct val="0"/>
        </a:spcBef>
        <a:spcAft>
          <a:spcPct val="0"/>
        </a:spcAft>
        <a:defRPr sz="3600" b="1">
          <a:solidFill>
            <a:schemeClr val="tx2"/>
          </a:solidFill>
          <a:latin typeface="Arial" pitchFamily="34" charset="0"/>
        </a:defRPr>
      </a:lvl3pPr>
      <a:lvl4pPr algn="ctr" rtl="0" eaLnBrk="1" fontAlgn="base" hangingPunct="1">
        <a:spcBef>
          <a:spcPct val="0"/>
        </a:spcBef>
        <a:spcAft>
          <a:spcPct val="0"/>
        </a:spcAft>
        <a:defRPr sz="3600" b="1">
          <a:solidFill>
            <a:schemeClr val="tx2"/>
          </a:solidFill>
          <a:latin typeface="Arial" pitchFamily="34" charset="0"/>
        </a:defRPr>
      </a:lvl4pPr>
      <a:lvl5pPr algn="ctr" rtl="0" eaLnBrk="1" fontAlgn="base" hangingPunct="1">
        <a:spcBef>
          <a:spcPct val="0"/>
        </a:spcBef>
        <a:spcAft>
          <a:spcPct val="0"/>
        </a:spcAft>
        <a:defRPr sz="3600" b="1">
          <a:solidFill>
            <a:schemeClr val="tx2"/>
          </a:solidFill>
          <a:latin typeface="Arial" pitchFamily="34" charset="0"/>
        </a:defRPr>
      </a:lvl5pPr>
      <a:lvl6pPr marL="457200" algn="ctr" rtl="0" eaLnBrk="1" fontAlgn="base" hangingPunct="1">
        <a:spcBef>
          <a:spcPct val="0"/>
        </a:spcBef>
        <a:spcAft>
          <a:spcPct val="0"/>
        </a:spcAft>
        <a:defRPr sz="3600" b="1">
          <a:solidFill>
            <a:schemeClr val="tx2"/>
          </a:solidFill>
          <a:latin typeface="Arial" pitchFamily="34" charset="0"/>
        </a:defRPr>
      </a:lvl6pPr>
      <a:lvl7pPr marL="914400" algn="ctr" rtl="0" eaLnBrk="1" fontAlgn="base" hangingPunct="1">
        <a:spcBef>
          <a:spcPct val="0"/>
        </a:spcBef>
        <a:spcAft>
          <a:spcPct val="0"/>
        </a:spcAft>
        <a:defRPr sz="3600" b="1">
          <a:solidFill>
            <a:schemeClr val="tx2"/>
          </a:solidFill>
          <a:latin typeface="Arial" pitchFamily="34" charset="0"/>
        </a:defRPr>
      </a:lvl7pPr>
      <a:lvl8pPr marL="1371600" algn="ctr" rtl="0" eaLnBrk="1" fontAlgn="base" hangingPunct="1">
        <a:spcBef>
          <a:spcPct val="0"/>
        </a:spcBef>
        <a:spcAft>
          <a:spcPct val="0"/>
        </a:spcAft>
        <a:defRPr sz="3600" b="1">
          <a:solidFill>
            <a:schemeClr val="tx2"/>
          </a:solidFill>
          <a:latin typeface="Arial" pitchFamily="34" charset="0"/>
        </a:defRPr>
      </a:lvl8pPr>
      <a:lvl9pPr marL="1828800" algn="ctr" rtl="0" eaLnBrk="1" fontAlgn="base" hangingPunct="1">
        <a:spcBef>
          <a:spcPct val="0"/>
        </a:spcBef>
        <a:spcAft>
          <a:spcPct val="0"/>
        </a:spcAft>
        <a:defRPr sz="36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30BD1-335D-460E-8EBE-B3D59FA25ECB}" type="datetimeFigureOut">
              <a:rPr lang="en-US" smtClean="0"/>
              <a:pPr/>
              <a:t>11/22/2011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F436-8347-4C0C-B5ED-E3BE6E5A1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7"/>
          <p:cNvGrpSpPr>
            <a:grpSpLocks/>
          </p:cNvGrpSpPr>
          <p:nvPr/>
        </p:nvGrpSpPr>
        <p:grpSpPr bwMode="auto">
          <a:xfrm>
            <a:off x="0" y="6416675"/>
            <a:ext cx="8963025" cy="377825"/>
            <a:chOff x="0" y="4042"/>
            <a:chExt cx="5646" cy="238"/>
          </a:xfrm>
        </p:grpSpPr>
        <p:pic>
          <p:nvPicPr>
            <p:cNvPr id="4101" name="Picture 8" descr="logo_FCI_CMYK"/>
            <p:cNvPicPr>
              <a:picLocks noChangeAspect="1" noChangeArrowheads="1"/>
            </p:cNvPicPr>
            <p:nvPr userDrawn="1"/>
          </p:nvPicPr>
          <p:blipFill>
            <a:blip r:embed="rId15" cstate="print"/>
            <a:srcRect/>
            <a:stretch>
              <a:fillRect/>
            </a:stretch>
          </p:blipFill>
          <p:spPr bwMode="auto">
            <a:xfrm>
              <a:off x="4569" y="4042"/>
              <a:ext cx="1077" cy="238"/>
            </a:xfrm>
            <a:prstGeom prst="rect">
              <a:avLst/>
            </a:prstGeom>
            <a:noFill/>
            <a:ln w="9525">
              <a:noFill/>
              <a:miter lim="800000"/>
              <a:headEnd/>
              <a:tailEnd/>
            </a:ln>
          </p:spPr>
        </p:pic>
        <p:sp>
          <p:nvSpPr>
            <p:cNvPr id="1033" name="Line 9"/>
            <p:cNvSpPr>
              <a:spLocks noChangeShapeType="1"/>
            </p:cNvSpPr>
            <p:nvPr userDrawn="1"/>
          </p:nvSpPr>
          <p:spPr bwMode="auto">
            <a:xfrm>
              <a:off x="0" y="4168"/>
              <a:ext cx="4491" cy="0"/>
            </a:xfrm>
            <a:prstGeom prst="line">
              <a:avLst/>
            </a:prstGeom>
            <a:noFill/>
            <a:ln w="9525">
              <a:solidFill>
                <a:srgbClr val="006666"/>
              </a:solidFill>
              <a:round/>
              <a:headEnd/>
              <a:tailEnd/>
            </a:ln>
            <a:effectLst/>
          </p:spPr>
          <p:txBody>
            <a:bodyPr/>
            <a:lstStyle/>
            <a:p>
              <a:pPr>
                <a:defRPr/>
              </a:pPr>
              <a:endParaRPr lang="en-US">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pitchFamily="34" charset="0"/>
        </a:defRPr>
      </a:lvl2pPr>
      <a:lvl3pPr algn="ctr" rtl="0" eaLnBrk="1" fontAlgn="base" hangingPunct="1">
        <a:spcBef>
          <a:spcPct val="0"/>
        </a:spcBef>
        <a:spcAft>
          <a:spcPct val="0"/>
        </a:spcAft>
        <a:defRPr sz="3600" b="1">
          <a:solidFill>
            <a:schemeClr val="tx2"/>
          </a:solidFill>
          <a:latin typeface="Arial" pitchFamily="34" charset="0"/>
        </a:defRPr>
      </a:lvl3pPr>
      <a:lvl4pPr algn="ctr" rtl="0" eaLnBrk="1" fontAlgn="base" hangingPunct="1">
        <a:spcBef>
          <a:spcPct val="0"/>
        </a:spcBef>
        <a:spcAft>
          <a:spcPct val="0"/>
        </a:spcAft>
        <a:defRPr sz="3600" b="1">
          <a:solidFill>
            <a:schemeClr val="tx2"/>
          </a:solidFill>
          <a:latin typeface="Arial" pitchFamily="34" charset="0"/>
        </a:defRPr>
      </a:lvl4pPr>
      <a:lvl5pPr algn="ctr" rtl="0" eaLnBrk="1" fontAlgn="base" hangingPunct="1">
        <a:spcBef>
          <a:spcPct val="0"/>
        </a:spcBef>
        <a:spcAft>
          <a:spcPct val="0"/>
        </a:spcAft>
        <a:defRPr sz="3600" b="1">
          <a:solidFill>
            <a:schemeClr val="tx2"/>
          </a:solidFill>
          <a:latin typeface="Arial" pitchFamily="34" charset="0"/>
        </a:defRPr>
      </a:lvl5pPr>
      <a:lvl6pPr marL="457200" algn="ctr" rtl="0" eaLnBrk="1" fontAlgn="base" hangingPunct="1">
        <a:spcBef>
          <a:spcPct val="0"/>
        </a:spcBef>
        <a:spcAft>
          <a:spcPct val="0"/>
        </a:spcAft>
        <a:defRPr sz="3600" b="1">
          <a:solidFill>
            <a:schemeClr val="tx2"/>
          </a:solidFill>
          <a:latin typeface="Arial" pitchFamily="34" charset="0"/>
        </a:defRPr>
      </a:lvl6pPr>
      <a:lvl7pPr marL="914400" algn="ctr" rtl="0" eaLnBrk="1" fontAlgn="base" hangingPunct="1">
        <a:spcBef>
          <a:spcPct val="0"/>
        </a:spcBef>
        <a:spcAft>
          <a:spcPct val="0"/>
        </a:spcAft>
        <a:defRPr sz="3600" b="1">
          <a:solidFill>
            <a:schemeClr val="tx2"/>
          </a:solidFill>
          <a:latin typeface="Arial" pitchFamily="34" charset="0"/>
        </a:defRPr>
      </a:lvl7pPr>
      <a:lvl8pPr marL="1371600" algn="ctr" rtl="0" eaLnBrk="1" fontAlgn="base" hangingPunct="1">
        <a:spcBef>
          <a:spcPct val="0"/>
        </a:spcBef>
        <a:spcAft>
          <a:spcPct val="0"/>
        </a:spcAft>
        <a:defRPr sz="3600" b="1">
          <a:solidFill>
            <a:schemeClr val="tx2"/>
          </a:solidFill>
          <a:latin typeface="Arial" pitchFamily="34" charset="0"/>
        </a:defRPr>
      </a:lvl8pPr>
      <a:lvl9pPr marL="1828800" algn="ctr" rtl="0" eaLnBrk="1" fontAlgn="base" hangingPunct="1">
        <a:spcBef>
          <a:spcPct val="0"/>
        </a:spcBef>
        <a:spcAft>
          <a:spcPct val="0"/>
        </a:spcAft>
        <a:defRPr sz="36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0.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0.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0.xml"/><Relationship Id="rId5" Type="http://schemas.openxmlformats.org/officeDocument/2006/relationships/comments" Target="../comments/comment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00.xml"/><Relationship Id="rId4" Type="http://schemas.openxmlformats.org/officeDocument/2006/relationships/comments" Target="../comments/commen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0.xml"/><Relationship Id="rId4" Type="http://schemas.openxmlformats.org/officeDocument/2006/relationships/comments" Target="../comments/comment8.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9.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0.xml"/><Relationship Id="rId6" Type="http://schemas.openxmlformats.org/officeDocument/2006/relationships/comments" Target="../comments/commen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0.xml"/><Relationship Id="rId5" Type="http://schemas.openxmlformats.org/officeDocument/2006/relationships/comments" Target="../comments/commen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0" y="6130962"/>
            <a:ext cx="9144000" cy="727038"/>
          </a:xfrm>
          <a:prstGeom prst="rect">
            <a:avLst/>
          </a:prstGeom>
          <a:solidFill>
            <a:schemeClr val="bg1"/>
          </a:solidFill>
          <a:ln w="0">
            <a:noFill/>
            <a:miter lim="800000"/>
            <a:headEnd/>
            <a:tailEnd/>
          </a:ln>
        </p:spPr>
        <p:txBody>
          <a:bodyPr wrap="none" anchor="ctr"/>
          <a:lstStyle/>
          <a:p>
            <a:endParaRPr lang="en-US" dirty="0"/>
          </a:p>
        </p:txBody>
      </p:sp>
      <p:pic>
        <p:nvPicPr>
          <p:cNvPr id="5124" name="Picture 7" descr="logo_FCI_CMYK"/>
          <p:cNvPicPr>
            <a:picLocks noChangeAspect="1" noChangeArrowheads="1"/>
          </p:cNvPicPr>
          <p:nvPr/>
        </p:nvPicPr>
        <p:blipFill>
          <a:blip r:embed="rId3" cstate="print"/>
          <a:srcRect/>
          <a:stretch>
            <a:fillRect/>
          </a:stretch>
        </p:blipFill>
        <p:spPr bwMode="auto">
          <a:xfrm>
            <a:off x="4003871" y="6311601"/>
            <a:ext cx="1660232" cy="365760"/>
          </a:xfrm>
          <a:prstGeom prst="rect">
            <a:avLst/>
          </a:prstGeom>
          <a:noFill/>
          <a:ln w="9525">
            <a:noFill/>
            <a:miter lim="800000"/>
            <a:headEnd/>
            <a:tailEnd/>
          </a:ln>
        </p:spPr>
      </p:pic>
      <p:sp>
        <p:nvSpPr>
          <p:cNvPr id="5125" name="Text Box 8"/>
          <p:cNvSpPr txBox="1">
            <a:spLocks noChangeArrowheads="1"/>
          </p:cNvSpPr>
          <p:nvPr/>
        </p:nvSpPr>
        <p:spPr bwMode="auto">
          <a:xfrm>
            <a:off x="762000" y="228600"/>
            <a:ext cx="7620000" cy="1815882"/>
          </a:xfrm>
          <a:prstGeom prst="rect">
            <a:avLst/>
          </a:prstGeom>
          <a:noFill/>
          <a:ln w="9525">
            <a:noFill/>
            <a:miter lim="800000"/>
            <a:headEnd/>
            <a:tailEnd/>
          </a:ln>
        </p:spPr>
        <p:txBody>
          <a:bodyPr wrap="square">
            <a:spAutoFit/>
          </a:bodyPr>
          <a:lstStyle/>
          <a:p>
            <a:pPr algn="ctr">
              <a:spcBef>
                <a:spcPct val="10000"/>
              </a:spcBef>
            </a:pPr>
            <a:r>
              <a:rPr lang="en-US" sz="2800" b="1" dirty="0">
                <a:solidFill>
                  <a:srgbClr val="006666"/>
                </a:solidFill>
              </a:rPr>
              <a:t>Empowering </a:t>
            </a:r>
            <a:r>
              <a:rPr lang="en-US" sz="2800" b="1" dirty="0" smtClean="0">
                <a:solidFill>
                  <a:srgbClr val="006666"/>
                </a:solidFill>
              </a:rPr>
              <a:t>indigenous women and improving their access to intercultural maternal health services in the Andean region</a:t>
            </a:r>
            <a:endParaRPr lang="en-US" sz="2800" b="1" dirty="0">
              <a:solidFill>
                <a:srgbClr val="006666"/>
              </a:solidFill>
            </a:endParaRPr>
          </a:p>
        </p:txBody>
      </p:sp>
      <p:sp>
        <p:nvSpPr>
          <p:cNvPr id="5126" name="Text Box 10"/>
          <p:cNvSpPr txBox="1">
            <a:spLocks noChangeArrowheads="1"/>
          </p:cNvSpPr>
          <p:nvPr/>
        </p:nvSpPr>
        <p:spPr bwMode="auto">
          <a:xfrm>
            <a:off x="433388" y="4567297"/>
            <a:ext cx="7948612" cy="2062103"/>
          </a:xfrm>
          <a:prstGeom prst="rect">
            <a:avLst/>
          </a:prstGeom>
          <a:noFill/>
          <a:ln w="9525">
            <a:noFill/>
            <a:miter lim="800000"/>
            <a:headEnd/>
            <a:tailEnd/>
          </a:ln>
        </p:spPr>
        <p:txBody>
          <a:bodyPr wrap="square">
            <a:spAutoFit/>
          </a:bodyPr>
          <a:lstStyle/>
          <a:p>
            <a:pPr algn="ctr"/>
            <a:r>
              <a:rPr lang="en-US" sz="2000" b="1" dirty="0" smtClean="0">
                <a:solidFill>
                  <a:srgbClr val="006666"/>
                </a:solidFill>
              </a:rPr>
              <a:t>UN Inter-Agency Support </a:t>
            </a:r>
            <a:r>
              <a:rPr lang="en-US" sz="2000" b="1" dirty="0">
                <a:solidFill>
                  <a:srgbClr val="006666"/>
                </a:solidFill>
              </a:rPr>
              <a:t>Group on Indigenous Peoples Issues</a:t>
            </a:r>
          </a:p>
          <a:p>
            <a:pPr algn="ctr">
              <a:lnSpc>
                <a:spcPct val="150000"/>
              </a:lnSpc>
            </a:pPr>
            <a:r>
              <a:rPr lang="en-US" sz="2000" dirty="0" smtClean="0">
                <a:solidFill>
                  <a:srgbClr val="006666"/>
                </a:solidFill>
              </a:rPr>
              <a:t>New </a:t>
            </a:r>
            <a:r>
              <a:rPr lang="en-US" sz="2000" dirty="0">
                <a:solidFill>
                  <a:srgbClr val="006666"/>
                </a:solidFill>
              </a:rPr>
              <a:t>York, </a:t>
            </a:r>
            <a:r>
              <a:rPr lang="en-US" sz="2000" dirty="0" smtClean="0">
                <a:solidFill>
                  <a:srgbClr val="006666"/>
                </a:solidFill>
              </a:rPr>
              <a:t>November 2011</a:t>
            </a:r>
            <a:endParaRPr lang="en-US" sz="2000" dirty="0">
              <a:solidFill>
                <a:srgbClr val="006666"/>
              </a:solidFill>
            </a:endParaRPr>
          </a:p>
          <a:p>
            <a:pPr algn="ctr"/>
            <a:endParaRPr lang="en-US" sz="1600" dirty="0" smtClean="0">
              <a:solidFill>
                <a:srgbClr val="006666"/>
              </a:solidFill>
            </a:endParaRPr>
          </a:p>
          <a:p>
            <a:pPr algn="ctr"/>
            <a:r>
              <a:rPr lang="en-US" sz="1600" dirty="0" smtClean="0">
                <a:solidFill>
                  <a:srgbClr val="006666"/>
                </a:solidFill>
              </a:rPr>
              <a:t>Martha N Murdock, FCI </a:t>
            </a:r>
          </a:p>
          <a:p>
            <a:pPr algn="ctr"/>
            <a:r>
              <a:rPr lang="en-US" sz="1600" dirty="0" smtClean="0">
                <a:solidFill>
                  <a:srgbClr val="006666"/>
                </a:solidFill>
              </a:rPr>
              <a:t>on behalf of UNFPA LACRO, ENLACE CONTINENTAL and FCI</a:t>
            </a:r>
          </a:p>
          <a:p>
            <a:pPr algn="ctr">
              <a:lnSpc>
                <a:spcPct val="150000"/>
              </a:lnSpc>
            </a:pPr>
            <a:endParaRPr lang="en-US" sz="2000" b="1" dirty="0">
              <a:solidFill>
                <a:srgbClr val="006666"/>
              </a:solidFill>
            </a:endParaRPr>
          </a:p>
        </p:txBody>
      </p:sp>
      <p:grpSp>
        <p:nvGrpSpPr>
          <p:cNvPr id="2" name="Group 1"/>
          <p:cNvGrpSpPr/>
          <p:nvPr/>
        </p:nvGrpSpPr>
        <p:grpSpPr>
          <a:xfrm>
            <a:off x="1463040" y="2438400"/>
            <a:ext cx="5943600" cy="1828800"/>
            <a:chOff x="1463040" y="1965960"/>
            <a:chExt cx="5943600" cy="1828800"/>
          </a:xfrm>
        </p:grpSpPr>
        <p:pic>
          <p:nvPicPr>
            <p:cNvPr id="7" name="Picture 6" descr="FCI Ecuador Otavallo-1340.jpg"/>
            <p:cNvPicPr>
              <a:picLocks noChangeAspect="1"/>
            </p:cNvPicPr>
            <p:nvPr/>
          </p:nvPicPr>
          <p:blipFill>
            <a:blip r:embed="rId4" cstate="print"/>
            <a:stretch>
              <a:fillRect/>
            </a:stretch>
          </p:blipFill>
          <p:spPr>
            <a:xfrm>
              <a:off x="1463040" y="1965960"/>
              <a:ext cx="2743200" cy="1828800"/>
            </a:xfrm>
            <a:prstGeom prst="rect">
              <a:avLst/>
            </a:prstGeom>
          </p:spPr>
        </p:pic>
        <p:pic>
          <p:nvPicPr>
            <p:cNvPr id="8" name="Picture 7" descr="FCI Ecuador Otavallo-1424.jpg"/>
            <p:cNvPicPr>
              <a:picLocks noChangeAspect="1"/>
            </p:cNvPicPr>
            <p:nvPr/>
          </p:nvPicPr>
          <p:blipFill>
            <a:blip r:embed="rId5" cstate="print"/>
            <a:stretch>
              <a:fillRect/>
            </a:stretch>
          </p:blipFill>
          <p:spPr>
            <a:xfrm>
              <a:off x="4663440" y="1965960"/>
              <a:ext cx="2743200" cy="182880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pPr algn="l">
              <a:spcBef>
                <a:spcPct val="20000"/>
              </a:spcBef>
              <a:buClr>
                <a:srgbClr val="008080"/>
              </a:buClr>
            </a:pPr>
            <a:r>
              <a:rPr lang="en-US" sz="2800" dirty="0">
                <a:solidFill>
                  <a:srgbClr val="006666"/>
                </a:solidFill>
                <a:latin typeface="+mn-lt"/>
                <a:ea typeface="+mn-ea"/>
                <a:cs typeface="+mn-cs"/>
              </a:rPr>
              <a:t>4. Fostering Sub-Regional Dialogue</a:t>
            </a:r>
          </a:p>
        </p:txBody>
      </p:sp>
      <p:sp>
        <p:nvSpPr>
          <p:cNvPr id="3" name="Content Placeholder 2"/>
          <p:cNvSpPr>
            <a:spLocks noGrp="1"/>
          </p:cNvSpPr>
          <p:nvPr>
            <p:ph sz="half" idx="1"/>
          </p:nvPr>
        </p:nvSpPr>
        <p:spPr/>
        <p:txBody>
          <a:bodyPr/>
          <a:lstStyle/>
          <a:p>
            <a:pPr marL="0" indent="0">
              <a:buNone/>
            </a:pPr>
            <a:r>
              <a:rPr lang="en-US" sz="2400" dirty="0" smtClean="0"/>
              <a:t>Creating  venues for regional and national political dialogue, to build awareness and linkages between indigenous women organizations, political bodies and technical agencies</a:t>
            </a:r>
            <a:endParaRPr lang="en-US" sz="2400" dirty="0"/>
          </a:p>
        </p:txBody>
      </p:sp>
      <p:sp>
        <p:nvSpPr>
          <p:cNvPr id="4" name="Content Placeholder 3"/>
          <p:cNvSpPr>
            <a:spLocks noGrp="1"/>
          </p:cNvSpPr>
          <p:nvPr>
            <p:ph sz="half" idx="2"/>
          </p:nvPr>
        </p:nvSpPr>
        <p:spPr/>
        <p:txBody>
          <a:bodyPr/>
          <a:lstStyle/>
          <a:p>
            <a:pPr lvl="0"/>
            <a:r>
              <a:rPr lang="en-US" sz="2000" dirty="0">
                <a:solidFill>
                  <a:srgbClr val="006666"/>
                </a:solidFill>
              </a:rPr>
              <a:t>Regional technical meeting on intercultural approach in maternal health regulations.  Quito, Sept 2010.</a:t>
            </a:r>
          </a:p>
          <a:p>
            <a:pPr lvl="0"/>
            <a:r>
              <a:rPr lang="en-US" sz="2000" dirty="0">
                <a:solidFill>
                  <a:srgbClr val="006666"/>
                </a:solidFill>
              </a:rPr>
              <a:t>High level meeting on intercultural health for indigenous women.  </a:t>
            </a:r>
            <a:r>
              <a:rPr lang="es-ES_tradnl" sz="2000" dirty="0">
                <a:solidFill>
                  <a:srgbClr val="006666"/>
                </a:solidFill>
              </a:rPr>
              <a:t>Lima, June 2011</a:t>
            </a:r>
            <a:endParaRPr lang="en-US" sz="2000" dirty="0">
              <a:solidFill>
                <a:srgbClr val="006666"/>
              </a:solidFill>
            </a:endParaRPr>
          </a:p>
          <a:p>
            <a:r>
              <a:rPr lang="en-US" sz="2000" dirty="0">
                <a:solidFill>
                  <a:srgbClr val="006666"/>
                </a:solidFill>
              </a:rPr>
              <a:t>Regional technical meeting with indigenous leaders on advocacy, Santa Cruz, March 2011</a:t>
            </a:r>
          </a:p>
        </p:txBody>
      </p:sp>
    </p:spTree>
    <p:extLst>
      <p:ext uri="{BB962C8B-B14F-4D97-AF65-F5344CB8AC3E}">
        <p14:creationId xmlns:p14="http://schemas.microsoft.com/office/powerpoint/2010/main" val="1338311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431971"/>
            <a:ext cx="5105400" cy="3816429"/>
          </a:xfrm>
          <a:prstGeom prst="rect">
            <a:avLst/>
          </a:prstGeom>
          <a:noFill/>
        </p:spPr>
        <p:txBody>
          <a:bodyPr wrap="square" rtlCol="0">
            <a:spAutoFit/>
          </a:bodyPr>
          <a:lstStyle/>
          <a:p>
            <a:pPr marL="342900" indent="-342900">
              <a:buClr>
                <a:srgbClr val="008080"/>
              </a:buClr>
              <a:buFont typeface="Arial" pitchFamily="34" charset="0"/>
              <a:buChar char="•"/>
            </a:pPr>
            <a:r>
              <a:rPr lang="en-US" sz="2000" dirty="0" smtClean="0"/>
              <a:t>Participatory review of how MH norms and regulations incorporate cultural components of quality of care</a:t>
            </a:r>
          </a:p>
          <a:p>
            <a:pPr marL="342900" indent="-342900">
              <a:buClr>
                <a:srgbClr val="008080"/>
              </a:buClr>
              <a:buFont typeface="Arial" pitchFamily="34" charset="0"/>
              <a:buChar char="•"/>
            </a:pPr>
            <a:endParaRPr lang="en-US" sz="2000" dirty="0"/>
          </a:p>
          <a:p>
            <a:pPr marL="342900" indent="-342900">
              <a:buClr>
                <a:srgbClr val="008080"/>
              </a:buClr>
              <a:buFont typeface="Arial" pitchFamily="34" charset="0"/>
              <a:buChar char="•"/>
            </a:pPr>
            <a:r>
              <a:rPr lang="en-US" sz="2000" dirty="0" smtClean="0"/>
              <a:t>Validation of findings with IWN, MOH and key stakeholders</a:t>
            </a:r>
          </a:p>
          <a:p>
            <a:pPr marL="342900" indent="-342900">
              <a:buClr>
                <a:srgbClr val="008080"/>
              </a:buClr>
              <a:buFont typeface="Arial" pitchFamily="34" charset="0"/>
              <a:buChar char="•"/>
            </a:pPr>
            <a:endParaRPr lang="en-US" sz="2000" dirty="0" smtClean="0"/>
          </a:p>
          <a:p>
            <a:pPr marL="342900" indent="-342900">
              <a:buClr>
                <a:srgbClr val="008080"/>
              </a:buClr>
              <a:buFont typeface="Arial" pitchFamily="34" charset="0"/>
              <a:buChar char="•"/>
            </a:pPr>
            <a:r>
              <a:rPr lang="en-US" sz="2000" dirty="0" smtClean="0"/>
              <a:t>Mapping </a:t>
            </a:r>
            <a:r>
              <a:rPr lang="en-US" sz="2000" dirty="0"/>
              <a:t>findings </a:t>
            </a:r>
            <a:r>
              <a:rPr lang="en-US" sz="2000" dirty="0" smtClean="0"/>
              <a:t>to </a:t>
            </a:r>
            <a:r>
              <a:rPr lang="en-US" sz="2000" dirty="0"/>
              <a:t>foster </a:t>
            </a:r>
            <a:r>
              <a:rPr lang="en-US" sz="2000" dirty="0" smtClean="0"/>
              <a:t> </a:t>
            </a:r>
            <a:r>
              <a:rPr lang="en-US" sz="2000" dirty="0"/>
              <a:t>dialogue </a:t>
            </a:r>
            <a:r>
              <a:rPr lang="en-US" sz="2000" dirty="0" smtClean="0"/>
              <a:t>between r</a:t>
            </a:r>
            <a:r>
              <a:rPr lang="en-US" sz="2000" i="1" dirty="0" smtClean="0"/>
              <a:t>egulation </a:t>
            </a:r>
            <a:r>
              <a:rPr lang="en-US" sz="2000" dirty="0" smtClean="0"/>
              <a:t>units </a:t>
            </a:r>
            <a:r>
              <a:rPr lang="en-US" sz="2000" dirty="0"/>
              <a:t>of </a:t>
            </a:r>
            <a:r>
              <a:rPr lang="en-US" sz="2000" dirty="0" smtClean="0"/>
              <a:t>MOH </a:t>
            </a:r>
            <a:r>
              <a:rPr lang="en-US" sz="2000" dirty="0"/>
              <a:t>and </a:t>
            </a:r>
            <a:r>
              <a:rPr lang="en-US" sz="2000" i="1" dirty="0" smtClean="0"/>
              <a:t>intercultural </a:t>
            </a:r>
            <a:r>
              <a:rPr lang="en-US" sz="2000" i="1" dirty="0"/>
              <a:t>care </a:t>
            </a:r>
            <a:r>
              <a:rPr lang="en-US" sz="2000" dirty="0" smtClean="0"/>
              <a:t>departments, around </a:t>
            </a:r>
            <a:r>
              <a:rPr lang="en-US" sz="2000" dirty="0"/>
              <a:t>maternal and reproductive </a:t>
            </a:r>
            <a:r>
              <a:rPr lang="en-US" sz="2000" dirty="0" smtClean="0"/>
              <a:t>health.</a:t>
            </a:r>
          </a:p>
          <a:p>
            <a:pPr marL="342900" indent="-342900">
              <a:buClr>
                <a:srgbClr val="008080"/>
              </a:buClr>
              <a:buFont typeface="Arial" pitchFamily="34" charset="0"/>
              <a:buChar char="•"/>
            </a:pPr>
            <a:endParaRPr lang="en-US" sz="2000" dirty="0"/>
          </a:p>
        </p:txBody>
      </p:sp>
      <p:pic>
        <p:nvPicPr>
          <p:cNvPr id="157698" name="Picture 2"/>
          <p:cNvPicPr>
            <a:picLocks noChangeAspect="1" noChangeArrowheads="1"/>
          </p:cNvPicPr>
          <p:nvPr/>
        </p:nvPicPr>
        <p:blipFill>
          <a:blip r:embed="rId3" cstate="print"/>
          <a:srcRect/>
          <a:stretch>
            <a:fillRect/>
          </a:stretch>
        </p:blipFill>
        <p:spPr bwMode="auto">
          <a:xfrm>
            <a:off x="5581650" y="2362200"/>
            <a:ext cx="2895600" cy="3773984"/>
          </a:xfrm>
          <a:prstGeom prst="rect">
            <a:avLst/>
          </a:prstGeom>
          <a:noFill/>
          <a:ln w="9525">
            <a:noFill/>
            <a:miter lim="800000"/>
            <a:headEnd/>
            <a:tailEnd/>
          </a:ln>
        </p:spPr>
      </p:pic>
      <p:sp>
        <p:nvSpPr>
          <p:cNvPr id="6" name="Content Placeholder 5"/>
          <p:cNvSpPr>
            <a:spLocks noGrp="1"/>
          </p:cNvSpPr>
          <p:nvPr>
            <p:ph sz="half" idx="2"/>
          </p:nvPr>
        </p:nvSpPr>
        <p:spPr>
          <a:xfrm>
            <a:off x="914400" y="533400"/>
            <a:ext cx="7772400" cy="1447800"/>
          </a:xfrm>
        </p:spPr>
        <p:txBody>
          <a:bodyPr/>
          <a:lstStyle/>
          <a:p>
            <a:pPr marL="0" indent="0">
              <a:buClr>
                <a:srgbClr val="008080"/>
              </a:buClr>
              <a:buNone/>
            </a:pPr>
            <a:r>
              <a:rPr lang="es-AR" b="1" dirty="0">
                <a:solidFill>
                  <a:srgbClr val="006666"/>
                </a:solidFill>
              </a:rPr>
              <a:t>5</a:t>
            </a:r>
            <a:r>
              <a:rPr lang="es-AR" b="1" dirty="0" smtClean="0">
                <a:solidFill>
                  <a:srgbClr val="006666"/>
                </a:solidFill>
              </a:rPr>
              <a:t>. </a:t>
            </a:r>
            <a:r>
              <a:rPr lang="es-AR" b="1" dirty="0">
                <a:solidFill>
                  <a:srgbClr val="006666"/>
                </a:solidFill>
              </a:rPr>
              <a:t>MAPPING of maternal </a:t>
            </a:r>
            <a:r>
              <a:rPr lang="es-AR" b="1" dirty="0" err="1">
                <a:solidFill>
                  <a:srgbClr val="006666"/>
                </a:solidFill>
              </a:rPr>
              <a:t>health</a:t>
            </a:r>
            <a:r>
              <a:rPr lang="es-AR" b="1" dirty="0">
                <a:solidFill>
                  <a:srgbClr val="006666"/>
                </a:solidFill>
              </a:rPr>
              <a:t> </a:t>
            </a:r>
            <a:r>
              <a:rPr lang="es-AR" b="1" dirty="0" err="1" smtClean="0">
                <a:solidFill>
                  <a:srgbClr val="006666"/>
                </a:solidFill>
              </a:rPr>
              <a:t>norms</a:t>
            </a:r>
            <a:r>
              <a:rPr lang="es-AR" b="1" dirty="0" smtClean="0">
                <a:solidFill>
                  <a:srgbClr val="006666"/>
                </a:solidFill>
              </a:rPr>
              <a:t>: </a:t>
            </a:r>
            <a:r>
              <a:rPr lang="es-AR" b="1" dirty="0" err="1" smtClean="0">
                <a:solidFill>
                  <a:srgbClr val="006666"/>
                </a:solidFill>
              </a:rPr>
              <a:t>degree</a:t>
            </a:r>
            <a:r>
              <a:rPr lang="es-AR" b="1" dirty="0" smtClean="0">
                <a:solidFill>
                  <a:srgbClr val="006666"/>
                </a:solidFill>
              </a:rPr>
              <a:t> of </a:t>
            </a:r>
            <a:r>
              <a:rPr lang="es-AR" b="1" dirty="0" err="1" smtClean="0">
                <a:solidFill>
                  <a:srgbClr val="006666"/>
                </a:solidFill>
              </a:rPr>
              <a:t>inclusion</a:t>
            </a:r>
            <a:r>
              <a:rPr lang="es-AR" b="1" dirty="0" smtClean="0">
                <a:solidFill>
                  <a:srgbClr val="006666"/>
                </a:solidFill>
              </a:rPr>
              <a:t> of cultural </a:t>
            </a:r>
            <a:r>
              <a:rPr lang="es-AR" b="1" dirty="0" err="1" smtClean="0">
                <a:solidFill>
                  <a:srgbClr val="006666"/>
                </a:solidFill>
              </a:rPr>
              <a:t>factors</a:t>
            </a:r>
            <a:r>
              <a:rPr lang="es-AR" b="1" dirty="0" smtClean="0">
                <a:solidFill>
                  <a:srgbClr val="006666"/>
                </a:solidFill>
              </a:rPr>
              <a:t>  </a:t>
            </a:r>
          </a:p>
          <a:p>
            <a:pPr marL="0" indent="0">
              <a:buClr>
                <a:srgbClr val="008080"/>
              </a:buClr>
              <a:buNone/>
            </a:pPr>
            <a:r>
              <a:rPr lang="en-US" sz="2000" b="1" dirty="0" smtClean="0">
                <a:solidFill>
                  <a:srgbClr val="006666"/>
                </a:solidFill>
              </a:rPr>
              <a:t>(BOL </a:t>
            </a:r>
            <a:r>
              <a:rPr lang="en-US" sz="2000" b="1" dirty="0">
                <a:solidFill>
                  <a:srgbClr val="006666"/>
                </a:solidFill>
              </a:rPr>
              <a:t>/ ECU / PER / GUAT / </a:t>
            </a:r>
            <a:r>
              <a:rPr lang="en-US" sz="2000" b="1" dirty="0" smtClean="0">
                <a:solidFill>
                  <a:srgbClr val="006666"/>
                </a:solidFill>
              </a:rPr>
              <a:t>HON)</a:t>
            </a:r>
          </a:p>
        </p:txBody>
      </p:sp>
    </p:spTree>
    <p:extLst>
      <p:ext uri="{BB962C8B-B14F-4D97-AF65-F5344CB8AC3E}">
        <p14:creationId xmlns:p14="http://schemas.microsoft.com/office/powerpoint/2010/main" val="1550922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F:\USERS\DATA\LAC\Personal\Tina_aug_10\Documents\453  - Factores culturales Salud Materna\Reunion MINISTERIOS DE SALUD 453 - 2010\RELATORIA\FOTOS ANGEL CRIOLLO\Manuela espejo 1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78" t="20526" r="6295" b="19702"/>
          <a:stretch/>
        </p:blipFill>
        <p:spPr bwMode="auto">
          <a:xfrm>
            <a:off x="4158837" y="4389120"/>
            <a:ext cx="4680363" cy="208788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p:cNvSpPr>
            <a:spLocks noGrp="1"/>
          </p:cNvSpPr>
          <p:nvPr>
            <p:ph sz="half" idx="2"/>
          </p:nvPr>
        </p:nvSpPr>
        <p:spPr>
          <a:xfrm>
            <a:off x="990600" y="152400"/>
            <a:ext cx="7467600" cy="1600200"/>
          </a:xfrm>
        </p:spPr>
        <p:txBody>
          <a:bodyPr/>
          <a:lstStyle/>
          <a:p>
            <a:pPr marL="0" indent="0">
              <a:buClr>
                <a:srgbClr val="008080"/>
              </a:buClr>
              <a:buNone/>
            </a:pPr>
            <a:r>
              <a:rPr lang="en-US" b="1" dirty="0" smtClean="0">
                <a:solidFill>
                  <a:srgbClr val="006666"/>
                </a:solidFill>
              </a:rPr>
              <a:t>6. Participatory review of </a:t>
            </a:r>
            <a:r>
              <a:rPr lang="en-US" b="1" dirty="0">
                <a:solidFill>
                  <a:srgbClr val="006666"/>
                </a:solidFill>
              </a:rPr>
              <a:t>intercultural </a:t>
            </a:r>
            <a:r>
              <a:rPr lang="en-US" b="1" dirty="0" smtClean="0">
                <a:solidFill>
                  <a:srgbClr val="006666"/>
                </a:solidFill>
              </a:rPr>
              <a:t>maternal health services:  norms, guidelines and degree of implementation</a:t>
            </a:r>
            <a:endParaRPr lang="es-ES_tradnl" b="1" dirty="0" smtClean="0">
              <a:solidFill>
                <a:srgbClr val="009999"/>
              </a:solidFill>
            </a:endParaRPr>
          </a:p>
          <a:p>
            <a:pPr marL="0" indent="0">
              <a:buClr>
                <a:srgbClr val="008080"/>
              </a:buClr>
              <a:buNone/>
            </a:pPr>
            <a:r>
              <a:rPr lang="es-ES_tradnl" b="1" dirty="0" smtClean="0">
                <a:solidFill>
                  <a:srgbClr val="009999"/>
                </a:solidFill>
              </a:rPr>
              <a:t> </a:t>
            </a:r>
            <a:endParaRPr lang="es-ES_tradnl" sz="2400" b="1" dirty="0" smtClean="0">
              <a:solidFill>
                <a:srgbClr val="009999"/>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77559018"/>
              </p:ext>
            </p:extLst>
          </p:nvPr>
        </p:nvGraphicFramePr>
        <p:xfrm>
          <a:off x="590548" y="3291840"/>
          <a:ext cx="3003250" cy="3108960"/>
        </p:xfrm>
        <a:graphic>
          <a:graphicData uri="http://schemas.openxmlformats.org/presentationml/2006/ole">
            <mc:AlternateContent xmlns:mc="http://schemas.openxmlformats.org/markup-compatibility/2006">
              <mc:Choice xmlns:v="urn:schemas-microsoft-com:vml" Requires="v">
                <p:oleObj spid="_x0000_s1094" name="Acrobat Document" r:id="rId5" imgW="5143379" imgH="3771900" progId="AcroExch.Document.7">
                  <p:embed/>
                </p:oleObj>
              </mc:Choice>
              <mc:Fallback>
                <p:oleObj name="Acrobat Document" r:id="rId5" imgW="5143379" imgH="3771900" progId="AcroExch.Document.7">
                  <p:embed/>
                  <p:pic>
                    <p:nvPicPr>
                      <p:cNvPr id="0" name="Picture 51"/>
                      <p:cNvPicPr>
                        <a:picLocks noChangeAspect="1" noChangeArrowheads="1"/>
                      </p:cNvPicPr>
                      <p:nvPr/>
                    </p:nvPicPr>
                    <p:blipFill>
                      <a:blip r:embed="rId6"/>
                      <a:srcRect/>
                      <a:stretch>
                        <a:fillRect/>
                      </a:stretch>
                    </p:blipFill>
                    <p:spPr bwMode="auto">
                      <a:xfrm>
                        <a:off x="590548" y="3291840"/>
                        <a:ext cx="3003250" cy="3108960"/>
                      </a:xfrm>
                      <a:prstGeom prst="rect">
                        <a:avLst/>
                      </a:prstGeom>
                      <a:noFill/>
                    </p:spPr>
                  </p:pic>
                </p:oleObj>
              </mc:Fallback>
            </mc:AlternateContent>
          </a:graphicData>
        </a:graphic>
      </p:graphicFrame>
      <p:sp>
        <p:nvSpPr>
          <p:cNvPr id="6" name="Rectangle 5"/>
          <p:cNvSpPr/>
          <p:nvPr/>
        </p:nvSpPr>
        <p:spPr>
          <a:xfrm>
            <a:off x="990600" y="1905000"/>
            <a:ext cx="7467600" cy="1508105"/>
          </a:xfrm>
          <a:prstGeom prst="rect">
            <a:avLst/>
          </a:prstGeom>
        </p:spPr>
        <p:txBody>
          <a:bodyPr wrap="square">
            <a:spAutoFit/>
          </a:bodyPr>
          <a:lstStyle/>
          <a:p>
            <a:pPr marL="285750" indent="-285750">
              <a:buClr>
                <a:srgbClr val="008080"/>
              </a:buClr>
              <a:buFont typeface="Arial" pitchFamily="34" charset="0"/>
              <a:buChar char="•"/>
            </a:pPr>
            <a:r>
              <a:rPr lang="en-US" sz="2300" dirty="0" smtClean="0"/>
              <a:t>National review – Regional trends </a:t>
            </a:r>
          </a:p>
          <a:p>
            <a:pPr marL="285750" indent="-285750">
              <a:buClr>
                <a:srgbClr val="008080"/>
              </a:buClr>
              <a:buFont typeface="Arial" pitchFamily="34" charset="0"/>
              <a:buChar char="•"/>
            </a:pPr>
            <a:r>
              <a:rPr lang="en-US" sz="2300" dirty="0" smtClean="0"/>
              <a:t>Regional </a:t>
            </a:r>
            <a:r>
              <a:rPr lang="en-US" sz="2300" dirty="0"/>
              <a:t>recommendations (</a:t>
            </a:r>
            <a:r>
              <a:rPr lang="en-US" sz="2300" dirty="0" smtClean="0"/>
              <a:t>inter-ministerial entity linking Ministries of Health in Andean Region: </a:t>
            </a:r>
            <a:r>
              <a:rPr lang="en-US" sz="2300" i="1" dirty="0" err="1" smtClean="0"/>
              <a:t>Organismo</a:t>
            </a:r>
            <a:r>
              <a:rPr lang="en-US" sz="2300" i="1" dirty="0" smtClean="0"/>
              <a:t> </a:t>
            </a:r>
            <a:r>
              <a:rPr lang="en-US" sz="2300" i="1" dirty="0" err="1" smtClean="0"/>
              <a:t>Andino</a:t>
            </a:r>
            <a:r>
              <a:rPr lang="en-US" sz="2300" i="1" dirty="0" smtClean="0"/>
              <a:t> de </a:t>
            </a:r>
            <a:r>
              <a:rPr lang="en-US" sz="2300" i="1" dirty="0" err="1" smtClean="0"/>
              <a:t>Salud</a:t>
            </a:r>
            <a:r>
              <a:rPr lang="en-US" sz="2300" dirty="0" smtClean="0"/>
              <a:t>, ORAS-CONHU</a:t>
            </a:r>
            <a:r>
              <a:rPr lang="en-US" sz="2300" dirty="0"/>
              <a:t>)</a:t>
            </a:r>
          </a:p>
        </p:txBody>
      </p:sp>
    </p:spTree>
    <p:extLst>
      <p:ext uri="{BB962C8B-B14F-4D97-AF65-F5344CB8AC3E}">
        <p14:creationId xmlns:p14="http://schemas.microsoft.com/office/powerpoint/2010/main" val="875228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228600"/>
            <a:ext cx="8305800" cy="1828800"/>
          </a:xfrm>
        </p:spPr>
        <p:txBody>
          <a:bodyPr>
            <a:normAutofit/>
          </a:bodyPr>
          <a:lstStyle/>
          <a:p>
            <a:pPr marL="0" indent="0" algn="ctr">
              <a:buClr>
                <a:srgbClr val="008080"/>
              </a:buClr>
              <a:buNone/>
            </a:pPr>
            <a:r>
              <a:rPr lang="en-US" b="1" dirty="0">
                <a:solidFill>
                  <a:srgbClr val="006666"/>
                </a:solidFill>
              </a:rPr>
              <a:t>7</a:t>
            </a:r>
            <a:r>
              <a:rPr lang="en-US" b="1" dirty="0" smtClean="0">
                <a:solidFill>
                  <a:srgbClr val="006666"/>
                </a:solidFill>
              </a:rPr>
              <a:t>. Advocacy </a:t>
            </a:r>
            <a:r>
              <a:rPr lang="en-US" b="1" dirty="0">
                <a:solidFill>
                  <a:srgbClr val="006666"/>
                </a:solidFill>
              </a:rPr>
              <a:t> </a:t>
            </a:r>
            <a:r>
              <a:rPr lang="en-US" b="1" dirty="0" smtClean="0">
                <a:solidFill>
                  <a:srgbClr val="006666"/>
                </a:solidFill>
              </a:rPr>
              <a:t>for high level political commitment  to increase efforts to reduce maternal mortality among indigenous women </a:t>
            </a:r>
            <a:endParaRPr lang="es-AR" b="1" dirty="0">
              <a:solidFill>
                <a:srgbClr val="006666"/>
              </a:solidFill>
            </a:endParaRPr>
          </a:p>
        </p:txBody>
      </p:sp>
      <p:sp>
        <p:nvSpPr>
          <p:cNvPr id="8" name="TextBox 7"/>
          <p:cNvSpPr txBox="1"/>
          <p:nvPr/>
        </p:nvSpPr>
        <p:spPr>
          <a:xfrm>
            <a:off x="533400" y="1724085"/>
            <a:ext cx="8153400" cy="5109091"/>
          </a:xfrm>
          <a:prstGeom prst="rect">
            <a:avLst/>
          </a:prstGeom>
          <a:noFill/>
        </p:spPr>
        <p:txBody>
          <a:bodyPr wrap="square" rtlCol="0">
            <a:spAutoFit/>
          </a:bodyPr>
          <a:lstStyle/>
          <a:p>
            <a:pPr marL="342900" lvl="0" indent="-342900">
              <a:buClr>
                <a:srgbClr val="006666"/>
              </a:buClr>
              <a:buFont typeface="Arial" pitchFamily="34" charset="0"/>
              <a:buChar char="•"/>
            </a:pPr>
            <a:endParaRPr lang="en-US" sz="2400" dirty="0" smtClean="0"/>
          </a:p>
          <a:p>
            <a:pPr marL="342900" indent="-342900">
              <a:buClr>
                <a:srgbClr val="006666"/>
              </a:buClr>
              <a:buFont typeface="Arial" pitchFamily="34" charset="0"/>
              <a:buChar char="•"/>
            </a:pPr>
            <a:r>
              <a:rPr lang="en-US" sz="2000" b="1" dirty="0"/>
              <a:t>Lima </a:t>
            </a:r>
            <a:r>
              <a:rPr lang="en-US" sz="2000" b="1" dirty="0" smtClean="0"/>
              <a:t>Declaration</a:t>
            </a:r>
            <a:r>
              <a:rPr lang="en-US" sz="2000" dirty="0" smtClean="0"/>
              <a:t>, June  2011. </a:t>
            </a:r>
            <a:r>
              <a:rPr lang="es-ES" sz="2000" b="1" dirty="0" smtClean="0"/>
              <a:t>Salud sexual y reproductiva intercultural: por la reducción de las muertes maternas en mujeres indígenas</a:t>
            </a:r>
            <a:r>
              <a:rPr lang="es-ES" sz="2000" cap="small" dirty="0" smtClean="0"/>
              <a:t>, </a:t>
            </a:r>
            <a:r>
              <a:rPr lang="en-US" sz="2000" dirty="0" smtClean="0"/>
              <a:t>subscribed</a:t>
            </a:r>
            <a:r>
              <a:rPr lang="es-ES" sz="2000" dirty="0" smtClean="0"/>
              <a:t> </a:t>
            </a:r>
            <a:r>
              <a:rPr lang="es-ES" sz="2000" dirty="0" err="1" smtClean="0"/>
              <a:t>by</a:t>
            </a:r>
            <a:r>
              <a:rPr lang="es-ES" sz="2000" dirty="0" smtClean="0"/>
              <a:t> MOH of Bolivia, </a:t>
            </a:r>
            <a:r>
              <a:rPr lang="es-ES" sz="2000" dirty="0"/>
              <a:t>Ecuador, Guatemala</a:t>
            </a:r>
            <a:r>
              <a:rPr lang="es-ES" sz="2000" dirty="0" smtClean="0"/>
              <a:t>, </a:t>
            </a:r>
            <a:r>
              <a:rPr lang="es-ES" sz="2000" dirty="0"/>
              <a:t>Perú </a:t>
            </a:r>
            <a:r>
              <a:rPr lang="es-ES" sz="2000" dirty="0" smtClean="0"/>
              <a:t>and Venezuela</a:t>
            </a:r>
          </a:p>
          <a:p>
            <a:pPr marL="342900" indent="-342900">
              <a:buClr>
                <a:srgbClr val="006666"/>
              </a:buClr>
              <a:buFont typeface="Arial" pitchFamily="34" charset="0"/>
              <a:buChar char="•"/>
            </a:pPr>
            <a:endParaRPr lang="es-ES" sz="2000" dirty="0" smtClean="0"/>
          </a:p>
          <a:p>
            <a:pPr marL="342900" indent="-342900">
              <a:buClr>
                <a:srgbClr val="006666"/>
              </a:buClr>
              <a:buFont typeface="Arial" pitchFamily="34" charset="0"/>
              <a:buChar char="•"/>
            </a:pPr>
            <a:r>
              <a:rPr lang="es-ES" sz="2000" b="1" dirty="0" smtClean="0"/>
              <a:t>Declaración </a:t>
            </a:r>
            <a:r>
              <a:rPr lang="es-ES" sz="2000" b="1" dirty="0"/>
              <a:t>de las Mujeres Indígenas de América Latina sobre Salud Reproductiva </a:t>
            </a:r>
            <a:r>
              <a:rPr lang="es-ES" sz="2000" b="1" dirty="0" smtClean="0"/>
              <a:t>Intercultural</a:t>
            </a:r>
            <a:r>
              <a:rPr lang="es-ES" sz="2000" dirty="0" smtClean="0"/>
              <a:t>, June 2011. </a:t>
            </a:r>
            <a:r>
              <a:rPr lang="en-US" sz="2000" dirty="0" smtClean="0"/>
              <a:t>Subscribed</a:t>
            </a:r>
            <a:r>
              <a:rPr lang="es-ES" sz="2000" dirty="0" smtClean="0"/>
              <a:t> </a:t>
            </a:r>
            <a:r>
              <a:rPr lang="es-ES" sz="2000" dirty="0" err="1" smtClean="0"/>
              <a:t>by</a:t>
            </a:r>
            <a:r>
              <a:rPr lang="es-ES" sz="2000" dirty="0" smtClean="0"/>
              <a:t> </a:t>
            </a:r>
            <a:r>
              <a:rPr lang="es-ES" sz="2000" dirty="0" err="1" smtClean="0"/>
              <a:t>indigenous</a:t>
            </a:r>
            <a:r>
              <a:rPr lang="es-ES" sz="2000" dirty="0" smtClean="0"/>
              <a:t> </a:t>
            </a:r>
            <a:r>
              <a:rPr lang="es-ES" sz="2000" dirty="0" err="1" smtClean="0"/>
              <a:t>women’s</a:t>
            </a:r>
            <a:r>
              <a:rPr lang="es-ES" sz="2000" dirty="0" smtClean="0"/>
              <a:t> </a:t>
            </a:r>
            <a:r>
              <a:rPr lang="es-ES" sz="2000" dirty="0" err="1" smtClean="0"/>
              <a:t>organizations</a:t>
            </a:r>
            <a:r>
              <a:rPr lang="es-ES" sz="2000" dirty="0" smtClean="0"/>
              <a:t> </a:t>
            </a:r>
            <a:r>
              <a:rPr lang="es-ES" sz="2000" dirty="0" err="1" smtClean="0"/>
              <a:t>from</a:t>
            </a:r>
            <a:r>
              <a:rPr lang="es-ES" sz="2000" dirty="0" smtClean="0"/>
              <a:t> ARG, BOL, ECU, GUAT, HON, PERU. </a:t>
            </a:r>
          </a:p>
          <a:p>
            <a:pPr marL="342900" indent="-342900">
              <a:buClr>
                <a:srgbClr val="006666"/>
              </a:buClr>
              <a:buFont typeface="Arial" pitchFamily="34" charset="0"/>
              <a:buChar char="•"/>
            </a:pPr>
            <a:endParaRPr lang="es-ES" sz="2000" dirty="0" smtClean="0"/>
          </a:p>
          <a:p>
            <a:pPr marL="342900" indent="-342900">
              <a:buClr>
                <a:srgbClr val="006666"/>
              </a:buClr>
              <a:buFont typeface="Arial" pitchFamily="34" charset="0"/>
              <a:buChar char="•"/>
            </a:pPr>
            <a:r>
              <a:rPr lang="es-ES" sz="2000" b="1" dirty="0" smtClean="0"/>
              <a:t>Declaración de Cajamarca</a:t>
            </a:r>
            <a:r>
              <a:rPr lang="es-ES" sz="2000" dirty="0" smtClean="0"/>
              <a:t>, Octubre 2011. </a:t>
            </a:r>
            <a:r>
              <a:rPr lang="es-ES" sz="2000" b="1" dirty="0" smtClean="0"/>
              <a:t>Salud intercultural desde los pueblos indígenas</a:t>
            </a:r>
            <a:r>
              <a:rPr lang="es-ES" sz="2000" dirty="0" smtClean="0"/>
              <a:t>. </a:t>
            </a:r>
            <a:r>
              <a:rPr lang="es-ES" sz="2000" dirty="0" err="1" smtClean="0"/>
              <a:t>Signed</a:t>
            </a:r>
            <a:r>
              <a:rPr lang="es-ES" sz="2000" dirty="0" smtClean="0"/>
              <a:t> </a:t>
            </a:r>
            <a:r>
              <a:rPr lang="es-ES" sz="2000" dirty="0" err="1" smtClean="0"/>
              <a:t>by</a:t>
            </a:r>
            <a:r>
              <a:rPr lang="es-ES" sz="2000" dirty="0" smtClean="0"/>
              <a:t> </a:t>
            </a:r>
            <a:r>
              <a:rPr lang="es-ES" sz="2000" dirty="0" err="1" smtClean="0"/>
              <a:t>the</a:t>
            </a:r>
            <a:r>
              <a:rPr lang="es-ES" sz="2000" dirty="0" smtClean="0"/>
              <a:t> </a:t>
            </a:r>
            <a:r>
              <a:rPr lang="es-ES" sz="2000" dirty="0" err="1" smtClean="0"/>
              <a:t>above</a:t>
            </a:r>
            <a:r>
              <a:rPr lang="es-ES" sz="2000" dirty="0" smtClean="0"/>
              <a:t>, plus BRA, CHI, MEX and PAR. </a:t>
            </a:r>
            <a:endParaRPr lang="en-US" sz="2000" dirty="0"/>
          </a:p>
          <a:p>
            <a:pPr marL="342900" lvl="0" indent="-342900">
              <a:buClr>
                <a:srgbClr val="006666"/>
              </a:buClr>
              <a:buFont typeface="Arial" pitchFamily="34" charset="0"/>
              <a:buChar char="•"/>
            </a:pPr>
            <a:endParaRPr lang="en-US" sz="2400" dirty="0" smtClean="0"/>
          </a:p>
          <a:p>
            <a:pPr>
              <a:buClr>
                <a:srgbClr val="008080"/>
              </a:buClr>
              <a:buFont typeface="Courier New" pitchFamily="49" charset="0"/>
              <a:buChar char="o"/>
            </a:pPr>
            <a:endParaRPr lang="en-US" dirty="0"/>
          </a:p>
        </p:txBody>
      </p:sp>
    </p:spTree>
    <p:extLst>
      <p:ext uri="{BB962C8B-B14F-4D97-AF65-F5344CB8AC3E}">
        <p14:creationId xmlns:p14="http://schemas.microsoft.com/office/powerpoint/2010/main" val="2860618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87400" y="228600"/>
            <a:ext cx="7899400" cy="1409820"/>
          </a:xfrm>
        </p:spPr>
        <p:txBody>
          <a:bodyPr/>
          <a:lstStyle/>
          <a:p>
            <a:pPr marL="0" indent="0">
              <a:buClr>
                <a:srgbClr val="008080"/>
              </a:buClr>
              <a:buNone/>
            </a:pPr>
            <a:r>
              <a:rPr lang="en-US" b="1" dirty="0">
                <a:solidFill>
                  <a:srgbClr val="006666"/>
                </a:solidFill>
              </a:rPr>
              <a:t>8</a:t>
            </a:r>
            <a:r>
              <a:rPr lang="en-US" b="1" dirty="0" smtClean="0">
                <a:solidFill>
                  <a:srgbClr val="006666"/>
                </a:solidFill>
              </a:rPr>
              <a:t>. Regional  high level  advocacy campaign to build awareness and promote policy dialogue. </a:t>
            </a:r>
            <a:endParaRPr lang="es-AR" b="1" dirty="0">
              <a:solidFill>
                <a:srgbClr val="006666"/>
              </a:solidFill>
            </a:endParaRPr>
          </a:p>
        </p:txBody>
      </p:sp>
      <p:sp>
        <p:nvSpPr>
          <p:cNvPr id="8" name="TextBox 7"/>
          <p:cNvSpPr txBox="1"/>
          <p:nvPr/>
        </p:nvSpPr>
        <p:spPr>
          <a:xfrm>
            <a:off x="0" y="1638420"/>
            <a:ext cx="8153400" cy="1723549"/>
          </a:xfrm>
          <a:prstGeom prst="rect">
            <a:avLst/>
          </a:prstGeom>
          <a:noFill/>
        </p:spPr>
        <p:txBody>
          <a:bodyPr wrap="square" rtlCol="0">
            <a:spAutoFit/>
          </a:bodyPr>
          <a:lstStyle/>
          <a:p>
            <a:pPr marL="342900" lvl="0" indent="-342900">
              <a:buClr>
                <a:srgbClr val="006666"/>
              </a:buClr>
              <a:buFont typeface="Arial" pitchFamily="34" charset="0"/>
              <a:buChar char="•"/>
            </a:pPr>
            <a:endParaRPr lang="en-US" sz="2400" dirty="0" smtClean="0"/>
          </a:p>
          <a:p>
            <a:pPr marL="342900" indent="-342900">
              <a:buClr>
                <a:srgbClr val="006666"/>
              </a:buClr>
              <a:buFont typeface="Arial" pitchFamily="34" charset="0"/>
              <a:buChar char="•"/>
            </a:pPr>
            <a:endParaRPr lang="es-ES" sz="2000" dirty="0" smtClean="0"/>
          </a:p>
          <a:p>
            <a:pPr marL="342900" indent="-342900">
              <a:buClr>
                <a:srgbClr val="006666"/>
              </a:buClr>
              <a:buFont typeface="Arial" pitchFamily="34" charset="0"/>
              <a:buChar char="•"/>
            </a:pPr>
            <a:r>
              <a:rPr lang="en-US" sz="2000" b="1" dirty="0" smtClean="0"/>
              <a:t> </a:t>
            </a:r>
            <a:endParaRPr lang="en-US" sz="2000" dirty="0"/>
          </a:p>
          <a:p>
            <a:pPr marL="342900" lvl="0" indent="-342900">
              <a:buClr>
                <a:srgbClr val="006666"/>
              </a:buClr>
              <a:buFont typeface="Arial" pitchFamily="34" charset="0"/>
              <a:buChar char="•"/>
            </a:pPr>
            <a:endParaRPr lang="en-US" sz="2400" dirty="0" smtClean="0"/>
          </a:p>
          <a:p>
            <a:pPr>
              <a:buClr>
                <a:srgbClr val="008080"/>
              </a:buClr>
              <a:buFont typeface="Courier New" pitchFamily="49" charset="0"/>
              <a:buChar char="o"/>
            </a:pPr>
            <a:endParaRPr lang="en-US" dirty="0"/>
          </a:p>
        </p:txBody>
      </p:sp>
      <p:pic>
        <p:nvPicPr>
          <p:cNvPr id="4" name="Picture 3"/>
          <p:cNvPicPr/>
          <p:nvPr/>
        </p:nvPicPr>
        <p:blipFill rotWithShape="1">
          <a:blip r:embed="rId3" cstate="print"/>
          <a:srcRect l="11322" t="25219" r="58910" b="19432"/>
          <a:stretch/>
        </p:blipFill>
        <p:spPr bwMode="auto">
          <a:xfrm>
            <a:off x="723900" y="2134016"/>
            <a:ext cx="4457700" cy="2666584"/>
          </a:xfrm>
          <a:prstGeom prst="rect">
            <a:avLst/>
          </a:prstGeom>
          <a:noFill/>
          <a:ln w="9525">
            <a:noFill/>
            <a:miter lim="800000"/>
            <a:headEnd/>
            <a:tailEnd/>
          </a:ln>
        </p:spPr>
      </p:pic>
      <p:pic>
        <p:nvPicPr>
          <p:cNvPr id="5" name="Picture 4"/>
          <p:cNvPicPr>
            <a:picLocks noChangeAspect="1"/>
          </p:cNvPicPr>
          <p:nvPr/>
        </p:nvPicPr>
        <p:blipFill rotWithShape="1">
          <a:blip r:embed="rId4" cstate="print"/>
          <a:srcRect l="6583" t="11537" r="64422" b="8477"/>
          <a:stretch/>
        </p:blipFill>
        <p:spPr bwMode="auto">
          <a:xfrm>
            <a:off x="4114789" y="2018883"/>
            <a:ext cx="4837547" cy="4315301"/>
          </a:xfrm>
          <a:prstGeom prst="rect">
            <a:avLst/>
          </a:prstGeom>
          <a:noFill/>
          <a:ln w="9525">
            <a:noFill/>
            <a:miter lim="800000"/>
            <a:headEnd/>
            <a:tailEnd/>
          </a:ln>
        </p:spPr>
      </p:pic>
    </p:spTree>
    <p:extLst>
      <p:ext uri="{BB962C8B-B14F-4D97-AF65-F5344CB8AC3E}">
        <p14:creationId xmlns:p14="http://schemas.microsoft.com/office/powerpoint/2010/main" val="39265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87400" y="228600"/>
            <a:ext cx="7899400" cy="1143000"/>
          </a:xfrm>
        </p:spPr>
        <p:txBody>
          <a:bodyPr/>
          <a:lstStyle/>
          <a:p>
            <a:pPr marL="0" indent="0">
              <a:buClr>
                <a:srgbClr val="008080"/>
              </a:buClr>
              <a:buNone/>
            </a:pPr>
            <a:r>
              <a:rPr lang="en-US" b="1" dirty="0" smtClean="0">
                <a:solidFill>
                  <a:srgbClr val="006666"/>
                </a:solidFill>
              </a:rPr>
              <a:t>9. Dialogue on basic standards for intercultural maternal health services</a:t>
            </a:r>
            <a:endParaRPr lang="es-AR" b="1" dirty="0">
              <a:solidFill>
                <a:srgbClr val="006666"/>
              </a:solidFill>
            </a:endParaRPr>
          </a:p>
        </p:txBody>
      </p:sp>
      <p:sp>
        <p:nvSpPr>
          <p:cNvPr id="8" name="TextBox 7"/>
          <p:cNvSpPr txBox="1"/>
          <p:nvPr/>
        </p:nvSpPr>
        <p:spPr>
          <a:xfrm>
            <a:off x="533400" y="1724085"/>
            <a:ext cx="8153400" cy="3046988"/>
          </a:xfrm>
          <a:prstGeom prst="rect">
            <a:avLst/>
          </a:prstGeom>
          <a:noFill/>
        </p:spPr>
        <p:txBody>
          <a:bodyPr wrap="square" rtlCol="0">
            <a:spAutoFit/>
          </a:bodyPr>
          <a:lstStyle/>
          <a:p>
            <a:pPr marL="342900" lvl="0" indent="-342900">
              <a:buClr>
                <a:srgbClr val="006666"/>
              </a:buClr>
              <a:buFont typeface="Arial" pitchFamily="34" charset="0"/>
              <a:buChar char="•"/>
            </a:pPr>
            <a:endParaRPr lang="en-US" sz="2400" dirty="0" smtClean="0"/>
          </a:p>
          <a:p>
            <a:pPr marL="342900" indent="-342900">
              <a:buClr>
                <a:srgbClr val="006666"/>
              </a:buClr>
              <a:buFont typeface="Arial" pitchFamily="34" charset="0"/>
              <a:buChar char="•"/>
            </a:pPr>
            <a:r>
              <a:rPr lang="en-US" sz="2400" b="1" dirty="0" smtClean="0"/>
              <a:t>Development </a:t>
            </a:r>
            <a:r>
              <a:rPr lang="en-US" sz="2400" b="1" dirty="0"/>
              <a:t>of a proposal of basics standards of intercultural maternal health services, to promote </a:t>
            </a:r>
            <a:r>
              <a:rPr lang="en-US" sz="2400" b="1" dirty="0" smtClean="0"/>
              <a:t>quality of care, ensure right to health, strengthen monitoring </a:t>
            </a:r>
            <a:r>
              <a:rPr lang="en-US" sz="2400" b="1" dirty="0"/>
              <a:t>and evaluation of services. </a:t>
            </a:r>
          </a:p>
          <a:p>
            <a:pPr marL="342900" indent="-342900">
              <a:buClr>
                <a:srgbClr val="006666"/>
              </a:buClr>
              <a:buFont typeface="Arial" pitchFamily="34" charset="0"/>
              <a:buChar char="•"/>
            </a:pPr>
            <a:r>
              <a:rPr lang="en-US" sz="2400" b="1" dirty="0" smtClean="0"/>
              <a:t>Led by MOH </a:t>
            </a:r>
            <a:r>
              <a:rPr lang="en-US" sz="2400" b="1" dirty="0"/>
              <a:t>of Bolivia and Ecuador, </a:t>
            </a:r>
            <a:r>
              <a:rPr lang="en-US" sz="2400" b="1" dirty="0" smtClean="0"/>
              <a:t>input ORAS-CONHU</a:t>
            </a:r>
            <a:endParaRPr lang="es-ES" sz="2400" dirty="0"/>
          </a:p>
          <a:p>
            <a:pPr marL="342900" indent="-342900">
              <a:buClr>
                <a:srgbClr val="006666"/>
              </a:buClr>
              <a:buFont typeface="Arial" pitchFamily="34" charset="0"/>
              <a:buChar char="•"/>
            </a:pPr>
            <a:r>
              <a:rPr lang="en-US" sz="2400" b="1" dirty="0" smtClean="0"/>
              <a:t>Technical input UNFPA, PAHO</a:t>
            </a:r>
            <a:endParaRPr lang="es-ES" sz="2000" dirty="0" smtClean="0"/>
          </a:p>
        </p:txBody>
      </p:sp>
    </p:spTree>
    <p:extLst>
      <p:ext uri="{BB962C8B-B14F-4D97-AF65-F5344CB8AC3E}">
        <p14:creationId xmlns:p14="http://schemas.microsoft.com/office/powerpoint/2010/main" val="2950558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s-AR" dirty="0" err="1" smtClean="0">
                <a:solidFill>
                  <a:srgbClr val="006666"/>
                </a:solidFill>
              </a:rPr>
              <a:t>Outcomes</a:t>
            </a:r>
            <a:r>
              <a:rPr lang="en-US" dirty="0">
                <a:solidFill>
                  <a:schemeClr val="hlink"/>
                </a:solidFill>
              </a:rPr>
              <a:t/>
            </a:r>
            <a:br>
              <a:rPr lang="en-US" dirty="0">
                <a:solidFill>
                  <a:schemeClr val="hlink"/>
                </a:solidFill>
              </a:rPr>
            </a:b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4250" b="19558"/>
          <a:stretch/>
        </p:blipFill>
        <p:spPr>
          <a:xfrm>
            <a:off x="0" y="1447799"/>
            <a:ext cx="9144000" cy="4367601"/>
          </a:xfrm>
          <a:prstGeom prst="rect">
            <a:avLst/>
          </a:prstGeom>
          <a:ln>
            <a:noFill/>
          </a:ln>
          <a:effectLst>
            <a:softEdge rad="112500"/>
          </a:effectLst>
        </p:spPr>
      </p:pic>
    </p:spTree>
    <p:extLst>
      <p:ext uri="{BB962C8B-B14F-4D97-AF65-F5344CB8AC3E}">
        <p14:creationId xmlns:p14="http://schemas.microsoft.com/office/powerpoint/2010/main" val="2822640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457200" y="274638"/>
            <a:ext cx="8229600" cy="706437"/>
          </a:xfrm>
        </p:spPr>
        <p:txBody>
          <a:bodyPr/>
          <a:lstStyle/>
          <a:p>
            <a:pPr algn="l"/>
            <a:r>
              <a:rPr lang="en-US" sz="2500" dirty="0" smtClean="0">
                <a:solidFill>
                  <a:srgbClr val="006666"/>
                </a:solidFill>
              </a:rPr>
              <a:t>RH and rights positioned in the agenda of Indigenous Women’s Networks (IWN)</a:t>
            </a:r>
          </a:p>
        </p:txBody>
      </p:sp>
      <p:sp>
        <p:nvSpPr>
          <p:cNvPr id="8" name="TextBox 7"/>
          <p:cNvSpPr txBox="1"/>
          <p:nvPr/>
        </p:nvSpPr>
        <p:spPr>
          <a:xfrm>
            <a:off x="3870960" y="1524000"/>
            <a:ext cx="5120640" cy="4764381"/>
          </a:xfrm>
          <a:prstGeom prst="rect">
            <a:avLst/>
          </a:prstGeom>
          <a:noFill/>
        </p:spPr>
        <p:txBody>
          <a:bodyPr wrap="square" rtlCol="0">
            <a:spAutoFit/>
          </a:bodyPr>
          <a:lstStyle/>
          <a:p>
            <a:pPr marL="342900" indent="-342900" fontAlgn="base">
              <a:spcBef>
                <a:spcPct val="20000"/>
              </a:spcBef>
              <a:spcAft>
                <a:spcPct val="0"/>
              </a:spcAft>
              <a:buClr>
                <a:srgbClr val="006666"/>
              </a:buClr>
              <a:buFont typeface="Arial" pitchFamily="34" charset="0"/>
              <a:buChar char="•"/>
            </a:pPr>
            <a:r>
              <a:rPr lang="en-US" sz="2200" dirty="0" smtClean="0"/>
              <a:t>Increased </a:t>
            </a:r>
            <a:r>
              <a:rPr lang="en-US" sz="2200" dirty="0"/>
              <a:t>knowledge on  </a:t>
            </a:r>
            <a:r>
              <a:rPr lang="en-US" sz="2200" dirty="0" smtClean="0"/>
              <a:t>indigenous women’s right </a:t>
            </a:r>
            <a:r>
              <a:rPr lang="en-US" sz="2200" dirty="0"/>
              <a:t>to maternal health in multicultural contexts among all stakeholders</a:t>
            </a:r>
          </a:p>
          <a:p>
            <a:pPr marL="342900" lvl="0" indent="-342900" fontAlgn="base">
              <a:spcBef>
                <a:spcPct val="20000"/>
              </a:spcBef>
              <a:spcAft>
                <a:spcPct val="0"/>
              </a:spcAft>
              <a:buClr>
                <a:srgbClr val="006666"/>
              </a:buClr>
              <a:buFont typeface="Arial" pitchFamily="34" charset="0"/>
              <a:buChar char="•"/>
            </a:pPr>
            <a:r>
              <a:rPr lang="en-US" sz="2200" dirty="0" smtClean="0"/>
              <a:t>Strengthened advocacy capacity of IWN  in maternal health and gender </a:t>
            </a:r>
          </a:p>
          <a:p>
            <a:pPr marL="342900" lvl="0" indent="-342900" fontAlgn="base">
              <a:spcBef>
                <a:spcPct val="20000"/>
              </a:spcBef>
              <a:spcAft>
                <a:spcPct val="0"/>
              </a:spcAft>
              <a:buClr>
                <a:srgbClr val="006666"/>
              </a:buClr>
              <a:buFont typeface="Arial" pitchFamily="34" charset="0"/>
              <a:buChar char="•"/>
            </a:pPr>
            <a:r>
              <a:rPr lang="es-ES" sz="2200" dirty="0" smtClean="0"/>
              <a:t>Social </a:t>
            </a:r>
            <a:r>
              <a:rPr lang="es-ES" sz="2200" dirty="0" err="1"/>
              <a:t>monitoring</a:t>
            </a:r>
            <a:r>
              <a:rPr lang="es-ES" sz="2200" dirty="0"/>
              <a:t> </a:t>
            </a:r>
            <a:r>
              <a:rPr lang="es-ES" sz="2200" dirty="0" err="1"/>
              <a:t>systems</a:t>
            </a:r>
            <a:r>
              <a:rPr lang="es-ES" sz="2200" dirty="0"/>
              <a:t> </a:t>
            </a:r>
            <a:r>
              <a:rPr lang="es-ES" sz="2200" dirty="0" err="1"/>
              <a:t>by</a:t>
            </a:r>
            <a:r>
              <a:rPr lang="es-ES" sz="2200" dirty="0"/>
              <a:t> </a:t>
            </a:r>
            <a:r>
              <a:rPr lang="es-ES" sz="2200" dirty="0" smtClean="0"/>
              <a:t>IWN </a:t>
            </a:r>
            <a:r>
              <a:rPr lang="es-ES" sz="2200" dirty="0" err="1" smtClean="0"/>
              <a:t>strengthened</a:t>
            </a:r>
            <a:r>
              <a:rPr lang="es-ES" sz="2200" dirty="0"/>
              <a:t>. </a:t>
            </a:r>
          </a:p>
          <a:p>
            <a:pPr marL="342900" indent="-342900" fontAlgn="base">
              <a:spcBef>
                <a:spcPct val="20000"/>
              </a:spcBef>
              <a:spcAft>
                <a:spcPct val="0"/>
              </a:spcAft>
              <a:buClr>
                <a:srgbClr val="006666"/>
              </a:buClr>
              <a:buFont typeface="Arial" pitchFamily="34" charset="0"/>
              <a:buChar char="•"/>
            </a:pPr>
            <a:r>
              <a:rPr lang="en-US" sz="2200" dirty="0" smtClean="0"/>
              <a:t>New advocacy venues for policy dialogue created (regionally and nationally)</a:t>
            </a:r>
          </a:p>
          <a:p>
            <a:pPr marL="342900" indent="-342900" fontAlgn="base">
              <a:spcBef>
                <a:spcPct val="20000"/>
              </a:spcBef>
              <a:spcAft>
                <a:spcPct val="0"/>
              </a:spcAft>
              <a:buClr>
                <a:srgbClr val="006666"/>
              </a:buClr>
              <a:buFont typeface="Arial" pitchFamily="34" charset="0"/>
              <a:buChar char="•"/>
            </a:pPr>
            <a:r>
              <a:rPr lang="en-US" sz="2200" dirty="0" smtClean="0"/>
              <a:t>Diversified leadership on these issues</a:t>
            </a:r>
            <a:endParaRPr lang="en-US" sz="2000" dirty="0" smtClean="0"/>
          </a:p>
        </p:txBody>
      </p:sp>
      <p:pic>
        <p:nvPicPr>
          <p:cNvPr id="5" name="Picture 4" descr="DSC03333.JPG"/>
          <p:cNvPicPr>
            <a:picLocks noChangeAspect="1"/>
          </p:cNvPicPr>
          <p:nvPr/>
        </p:nvPicPr>
        <p:blipFill>
          <a:blip r:embed="rId3" cstate="print"/>
          <a:srcRect l="7738" t="19048" r="5357"/>
          <a:stretch>
            <a:fillRect/>
          </a:stretch>
        </p:blipFill>
        <p:spPr>
          <a:xfrm>
            <a:off x="304801" y="2286000"/>
            <a:ext cx="3533887" cy="24688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1371600"/>
            <a:ext cx="4953000" cy="5170646"/>
          </a:xfrm>
          <a:prstGeom prst="rect">
            <a:avLst/>
          </a:prstGeom>
          <a:noFill/>
        </p:spPr>
        <p:txBody>
          <a:bodyPr wrap="square" rtlCol="0">
            <a:spAutoFit/>
          </a:bodyPr>
          <a:lstStyle/>
          <a:p>
            <a:pPr marL="457200" indent="-457200">
              <a:buClr>
                <a:srgbClr val="008080"/>
              </a:buClr>
              <a:buFont typeface="+mj-lt"/>
              <a:buAutoNum type="arabicPeriod" startAt="7"/>
            </a:pPr>
            <a:endParaRPr lang="es-ES" sz="2400" dirty="0" smtClean="0">
              <a:solidFill>
                <a:srgbClr val="006666"/>
              </a:solidFill>
            </a:endParaRPr>
          </a:p>
          <a:p>
            <a:pPr marL="342900" indent="-342900" fontAlgn="base">
              <a:spcBef>
                <a:spcPct val="20000"/>
              </a:spcBef>
              <a:spcAft>
                <a:spcPct val="0"/>
              </a:spcAft>
              <a:buClr>
                <a:srgbClr val="006666"/>
              </a:buClr>
              <a:buFont typeface="Arial" pitchFamily="34" charset="0"/>
              <a:buChar char="•"/>
            </a:pPr>
            <a:r>
              <a:rPr lang="en-US" sz="2400" dirty="0" smtClean="0"/>
              <a:t>Identification of regulatory gaps </a:t>
            </a:r>
            <a:endParaRPr lang="en-US" sz="2400" dirty="0"/>
          </a:p>
          <a:p>
            <a:pPr fontAlgn="base">
              <a:spcBef>
                <a:spcPct val="20000"/>
              </a:spcBef>
              <a:spcAft>
                <a:spcPct val="0"/>
              </a:spcAft>
              <a:buClr>
                <a:srgbClr val="006666"/>
              </a:buClr>
            </a:pPr>
            <a:endParaRPr lang="en-US" sz="2400" dirty="0" smtClean="0"/>
          </a:p>
          <a:p>
            <a:pPr marL="342900" indent="-342900" fontAlgn="base">
              <a:spcBef>
                <a:spcPct val="20000"/>
              </a:spcBef>
              <a:spcAft>
                <a:spcPct val="0"/>
              </a:spcAft>
              <a:buClr>
                <a:srgbClr val="006666"/>
              </a:buClr>
              <a:buFont typeface="Arial" pitchFamily="34" charset="0"/>
              <a:buChar char="•"/>
            </a:pPr>
            <a:r>
              <a:rPr lang="en-US" sz="2400" dirty="0"/>
              <a:t>D</a:t>
            </a:r>
            <a:r>
              <a:rPr lang="en-US" sz="2400" dirty="0" smtClean="0"/>
              <a:t>evelopment of shared recommendations for strengthening normative framework</a:t>
            </a:r>
          </a:p>
          <a:p>
            <a:pPr marL="457200" indent="-457200" fontAlgn="base">
              <a:spcBef>
                <a:spcPct val="20000"/>
              </a:spcBef>
              <a:spcAft>
                <a:spcPct val="0"/>
              </a:spcAft>
              <a:buClr>
                <a:srgbClr val="006666"/>
              </a:buClr>
              <a:buFont typeface="+mj-lt"/>
              <a:buAutoNum type="arabicPeriod" startAt="6"/>
            </a:pPr>
            <a:endParaRPr lang="es-ES" sz="2400" dirty="0"/>
          </a:p>
          <a:p>
            <a:pPr marL="342900" indent="-342900" fontAlgn="base">
              <a:spcBef>
                <a:spcPct val="20000"/>
              </a:spcBef>
              <a:spcAft>
                <a:spcPct val="0"/>
              </a:spcAft>
              <a:buClr>
                <a:srgbClr val="006666"/>
              </a:buClr>
              <a:buFont typeface="Arial" pitchFamily="34" charset="0"/>
              <a:buChar char="•"/>
            </a:pPr>
            <a:r>
              <a:rPr lang="en-US" sz="2400" dirty="0"/>
              <a:t>A</a:t>
            </a:r>
            <a:r>
              <a:rPr lang="en-US" sz="2400" dirty="0" smtClean="0"/>
              <a:t>pplication of  new constitutional frameworks that recognize cultural diversity</a:t>
            </a:r>
            <a:r>
              <a:rPr lang="es-ES" sz="2400" dirty="0" smtClean="0"/>
              <a:t>  </a:t>
            </a:r>
            <a:endParaRPr lang="es-ES" sz="2400" dirty="0"/>
          </a:p>
          <a:p>
            <a:pPr marL="457200" indent="-457200">
              <a:buClr>
                <a:srgbClr val="008080"/>
              </a:buClr>
              <a:buFont typeface="Arial" pitchFamily="34" charset="0"/>
              <a:buChar char="•"/>
            </a:pPr>
            <a:endParaRPr lang="es-ES" sz="2400" dirty="0"/>
          </a:p>
          <a:p>
            <a:endParaRPr lang="en-US" dirty="0"/>
          </a:p>
        </p:txBody>
      </p:sp>
      <p:sp>
        <p:nvSpPr>
          <p:cNvPr id="3076" name="Rectangle 2"/>
          <p:cNvSpPr>
            <a:spLocks noGrp="1" noChangeArrowheads="1"/>
          </p:cNvSpPr>
          <p:nvPr>
            <p:ph type="title"/>
          </p:nvPr>
        </p:nvSpPr>
        <p:spPr>
          <a:xfrm>
            <a:off x="457200" y="284163"/>
            <a:ext cx="8229600" cy="1087437"/>
          </a:xfrm>
        </p:spPr>
        <p:txBody>
          <a:bodyPr/>
          <a:lstStyle/>
          <a:p>
            <a:pPr algn="l"/>
            <a:r>
              <a:rPr lang="es-AR" sz="2500" dirty="0" err="1" smtClean="0">
                <a:solidFill>
                  <a:srgbClr val="006666"/>
                </a:solidFill>
              </a:rPr>
              <a:t>Advances</a:t>
            </a:r>
            <a:r>
              <a:rPr lang="es-AR" sz="2500" dirty="0" smtClean="0">
                <a:solidFill>
                  <a:srgbClr val="006666"/>
                </a:solidFill>
              </a:rPr>
              <a:t> in </a:t>
            </a:r>
            <a:r>
              <a:rPr lang="es-AR" sz="2500" dirty="0" err="1" smtClean="0">
                <a:solidFill>
                  <a:srgbClr val="006666"/>
                </a:solidFill>
              </a:rPr>
              <a:t>Policy</a:t>
            </a:r>
            <a:r>
              <a:rPr lang="es-AR" sz="2500" dirty="0" smtClean="0">
                <a:solidFill>
                  <a:srgbClr val="006666"/>
                </a:solidFill>
              </a:rPr>
              <a:t> </a:t>
            </a:r>
            <a:r>
              <a:rPr lang="es-AR" sz="2500" dirty="0" err="1" smtClean="0">
                <a:solidFill>
                  <a:srgbClr val="006666"/>
                </a:solidFill>
              </a:rPr>
              <a:t>Development</a:t>
            </a:r>
            <a:r>
              <a:rPr lang="es-AR" sz="2500" dirty="0" smtClean="0">
                <a:solidFill>
                  <a:srgbClr val="006666"/>
                </a:solidFill>
              </a:rPr>
              <a:t> in </a:t>
            </a:r>
            <a:r>
              <a:rPr lang="es-AR" sz="2500" dirty="0" err="1" smtClean="0">
                <a:solidFill>
                  <a:srgbClr val="006666"/>
                </a:solidFill>
              </a:rPr>
              <a:t>Health</a:t>
            </a:r>
            <a:r>
              <a:rPr lang="es-AR" sz="2500" dirty="0" smtClean="0">
                <a:solidFill>
                  <a:srgbClr val="006666"/>
                </a:solidFill>
              </a:rPr>
              <a:t> Sector</a:t>
            </a:r>
          </a:p>
        </p:txBody>
      </p:sp>
      <p:pic>
        <p:nvPicPr>
          <p:cNvPr id="157698" name="Picture 2"/>
          <p:cNvPicPr>
            <a:picLocks noChangeAspect="1" noChangeArrowheads="1"/>
          </p:cNvPicPr>
          <p:nvPr/>
        </p:nvPicPr>
        <p:blipFill>
          <a:blip r:embed="rId3" cstate="print"/>
          <a:srcRect/>
          <a:stretch>
            <a:fillRect/>
          </a:stretch>
        </p:blipFill>
        <p:spPr bwMode="auto">
          <a:xfrm>
            <a:off x="5525814" y="1922998"/>
            <a:ext cx="2895600" cy="4075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457200" y="274638"/>
            <a:ext cx="8229600" cy="706437"/>
          </a:xfrm>
        </p:spPr>
        <p:txBody>
          <a:bodyPr/>
          <a:lstStyle/>
          <a:p>
            <a:pPr eaLnBrk="1" hangingPunct="1"/>
            <a:r>
              <a:rPr lang="es-AR" sz="2400" dirty="0" err="1" smtClean="0">
                <a:solidFill>
                  <a:srgbClr val="006666"/>
                </a:solidFill>
              </a:rPr>
              <a:t>Enabling</a:t>
            </a:r>
            <a:r>
              <a:rPr lang="es-AR" sz="2400" dirty="0" smtClean="0">
                <a:solidFill>
                  <a:srgbClr val="006666"/>
                </a:solidFill>
              </a:rPr>
              <a:t> Sub-Regional </a:t>
            </a:r>
            <a:r>
              <a:rPr lang="es-AR" sz="2400" dirty="0" err="1" smtClean="0">
                <a:solidFill>
                  <a:srgbClr val="006666"/>
                </a:solidFill>
              </a:rPr>
              <a:t>Context</a:t>
            </a:r>
            <a:r>
              <a:rPr lang="es-AR" sz="2400" dirty="0" smtClean="0">
                <a:solidFill>
                  <a:srgbClr val="006666"/>
                </a:solidFill>
              </a:rPr>
              <a:t> </a:t>
            </a:r>
            <a:r>
              <a:rPr lang="es-AR" sz="2400" dirty="0" err="1" smtClean="0">
                <a:solidFill>
                  <a:srgbClr val="006666"/>
                </a:solidFill>
              </a:rPr>
              <a:t>for</a:t>
            </a:r>
            <a:r>
              <a:rPr lang="es-AR" sz="2400" dirty="0" smtClean="0">
                <a:solidFill>
                  <a:srgbClr val="006666"/>
                </a:solidFill>
              </a:rPr>
              <a:t> </a:t>
            </a:r>
            <a:r>
              <a:rPr lang="es-AR" sz="2400" dirty="0" err="1" smtClean="0">
                <a:solidFill>
                  <a:srgbClr val="006666"/>
                </a:solidFill>
              </a:rPr>
              <a:t>Joint</a:t>
            </a:r>
            <a:r>
              <a:rPr lang="es-AR" sz="2400" dirty="0" smtClean="0">
                <a:solidFill>
                  <a:srgbClr val="006666"/>
                </a:solidFill>
              </a:rPr>
              <a:t> </a:t>
            </a:r>
            <a:r>
              <a:rPr lang="es-AR" sz="2400" dirty="0" err="1" smtClean="0">
                <a:solidFill>
                  <a:srgbClr val="006666"/>
                </a:solidFill>
              </a:rPr>
              <a:t>Programming</a:t>
            </a:r>
            <a:endParaRPr lang="es-AR" sz="2400" dirty="0" smtClean="0">
              <a:solidFill>
                <a:srgbClr val="006666"/>
              </a:solidFill>
            </a:endParaRPr>
          </a:p>
        </p:txBody>
      </p:sp>
      <p:sp>
        <p:nvSpPr>
          <p:cNvPr id="6" name="Content Placeholder 5"/>
          <p:cNvSpPr>
            <a:spLocks noGrp="1"/>
          </p:cNvSpPr>
          <p:nvPr>
            <p:ph sz="half" idx="1"/>
          </p:nvPr>
        </p:nvSpPr>
        <p:spPr>
          <a:xfrm>
            <a:off x="228600" y="1143000"/>
            <a:ext cx="8229600" cy="4724400"/>
          </a:xfrm>
        </p:spPr>
        <p:txBody>
          <a:bodyPr/>
          <a:lstStyle/>
          <a:p>
            <a:pPr>
              <a:buClr>
                <a:srgbClr val="006666"/>
              </a:buClr>
            </a:pPr>
            <a:r>
              <a:rPr lang="en-US" sz="2400" dirty="0" smtClean="0"/>
              <a:t>Increased attention to cultural barriers to maternal health at regional and global levels (UN, The </a:t>
            </a:r>
            <a:r>
              <a:rPr lang="en-US" sz="2400" dirty="0"/>
              <a:t>Lancet, MMR Interagency Group</a:t>
            </a:r>
            <a:r>
              <a:rPr lang="en-US" sz="2400" dirty="0" smtClean="0"/>
              <a:t>, PAHO Regional Plan for MMR, </a:t>
            </a:r>
            <a:r>
              <a:rPr lang="en-US" sz="2400" dirty="0"/>
              <a:t>etc.)</a:t>
            </a:r>
          </a:p>
          <a:p>
            <a:pPr marL="457200" indent="-457200">
              <a:buClr>
                <a:srgbClr val="006666"/>
              </a:buClr>
              <a:buFont typeface="+mj-lt"/>
              <a:buAutoNum type="arabicPeriod"/>
            </a:pPr>
            <a:endParaRPr lang="en-US" sz="2400" dirty="0" smtClean="0"/>
          </a:p>
          <a:p>
            <a:pPr>
              <a:buClr>
                <a:srgbClr val="006666"/>
              </a:buClr>
            </a:pPr>
            <a:r>
              <a:rPr lang="en-US" sz="2400" dirty="0" smtClean="0"/>
              <a:t>Maternal mortality  and RH of indigenous women recognized in agenda of human rights, gender, youth, demographic and other technical partners</a:t>
            </a:r>
          </a:p>
          <a:p>
            <a:pPr>
              <a:buClr>
                <a:srgbClr val="006666"/>
              </a:buClr>
            </a:pPr>
            <a:endParaRPr lang="en-US" sz="2400" dirty="0" smtClean="0"/>
          </a:p>
          <a:p>
            <a:pPr>
              <a:buClr>
                <a:srgbClr val="006666"/>
              </a:buClr>
            </a:pPr>
            <a:r>
              <a:rPr lang="en-US" sz="2400" dirty="0" smtClean="0"/>
              <a:t>High-level </a:t>
            </a:r>
            <a:r>
              <a:rPr lang="en-US" sz="2400" dirty="0"/>
              <a:t>political opportunities created to monitor, advance and </a:t>
            </a:r>
            <a:r>
              <a:rPr lang="en-US" sz="2400" dirty="0" smtClean="0"/>
              <a:t>operationalize </a:t>
            </a:r>
            <a:r>
              <a:rPr lang="en-US" sz="2400" dirty="0"/>
              <a:t>intercultural models of maternal health.</a:t>
            </a:r>
          </a:p>
          <a:p>
            <a:pPr marL="457200" indent="-457200">
              <a:buClr>
                <a:srgbClr val="008080"/>
              </a:buClr>
            </a:pPr>
            <a:endParaRPr lang="es-ES" sz="2200" dirty="0"/>
          </a:p>
          <a:p>
            <a:pPr marL="0" indent="0">
              <a:buClr>
                <a:srgbClr val="008080"/>
              </a:buClr>
              <a:buNone/>
            </a:pPr>
            <a:endParaRPr lang="es-ES" sz="2200" dirty="0"/>
          </a:p>
          <a:p>
            <a:pPr>
              <a:buClr>
                <a:srgbClr val="008080"/>
              </a:buClr>
              <a:buFont typeface="Courier New" pitchFamily="49" charset="0"/>
              <a:buChar char="o"/>
            </a:pPr>
            <a:endParaRPr lang="es-ES" sz="2200" dirty="0" smtClean="0"/>
          </a:p>
          <a:p>
            <a:pPr>
              <a:buClr>
                <a:srgbClr val="008080"/>
              </a:buClr>
              <a:buFont typeface="Courier New" pitchFamily="49" charset="0"/>
              <a:buChar char="o"/>
            </a:pPr>
            <a:endParaRPr lang="es-ES"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338" y="381000"/>
            <a:ext cx="8229600" cy="4664536"/>
          </a:xfrm>
        </p:spPr>
        <p:txBody>
          <a:bodyPr>
            <a:normAutofit fontScale="90000"/>
          </a:bodyPr>
          <a:lstStyle/>
          <a:p>
            <a:pPr algn="l"/>
            <a:r>
              <a:rPr lang="es-ES_tradnl" sz="3100" i="1" dirty="0" smtClean="0">
                <a:solidFill>
                  <a:srgbClr val="006666"/>
                </a:solidFill>
              </a:rPr>
              <a:t>Mujer </a:t>
            </a:r>
            <a:r>
              <a:rPr lang="es-ES_tradnl" sz="3100" i="1" dirty="0">
                <a:solidFill>
                  <a:srgbClr val="006666"/>
                </a:solidFill>
              </a:rPr>
              <a:t>Indígena: Salud y </a:t>
            </a:r>
            <a:r>
              <a:rPr lang="es-ES_tradnl" sz="3100" i="1" dirty="0" smtClean="0">
                <a:solidFill>
                  <a:srgbClr val="006666"/>
                </a:solidFill>
              </a:rPr>
              <a:t>Derechos</a:t>
            </a:r>
            <a:r>
              <a:rPr lang="es-ES_tradnl" sz="3100" dirty="0" smtClean="0">
                <a:solidFill>
                  <a:srgbClr val="006666"/>
                </a:solidFill>
              </a:rPr>
              <a:t/>
            </a:r>
            <a:br>
              <a:rPr lang="es-ES_tradnl" sz="3100" dirty="0" smtClean="0">
                <a:solidFill>
                  <a:srgbClr val="006666"/>
                </a:solidFill>
              </a:rPr>
            </a:br>
            <a:r>
              <a:rPr lang="es-ES_tradnl" sz="3100" dirty="0">
                <a:solidFill>
                  <a:srgbClr val="006666"/>
                </a:solidFill>
                <a:latin typeface="+mn-lt"/>
                <a:ea typeface="+mn-ea"/>
                <a:cs typeface="+mn-cs"/>
              </a:rPr>
              <a:t> </a:t>
            </a:r>
            <a:r>
              <a:rPr lang="es-ES_tradnl" sz="2700" b="0" dirty="0" err="1" smtClean="0">
                <a:solidFill>
                  <a:srgbClr val="006666"/>
                </a:solidFill>
                <a:ea typeface="+mn-ea"/>
                <a:cs typeface="+mn-cs"/>
              </a:rPr>
              <a:t>On</a:t>
            </a:r>
            <a:r>
              <a:rPr lang="es-ES_tradnl" sz="2700" b="0" dirty="0" smtClean="0">
                <a:solidFill>
                  <a:srgbClr val="006666"/>
                </a:solidFill>
                <a:ea typeface="+mn-ea"/>
                <a:cs typeface="+mn-cs"/>
              </a:rPr>
              <a:t> </a:t>
            </a:r>
            <a:r>
              <a:rPr lang="es-ES_tradnl" sz="2700" b="0" dirty="0" err="1">
                <a:solidFill>
                  <a:srgbClr val="006666"/>
                </a:solidFill>
                <a:ea typeface="+mn-ea"/>
                <a:cs typeface="+mn-cs"/>
              </a:rPr>
              <a:t>b</a:t>
            </a:r>
            <a:r>
              <a:rPr lang="es-ES_tradnl" sz="2700" b="0" dirty="0" err="1" smtClean="0">
                <a:solidFill>
                  <a:srgbClr val="006666"/>
                </a:solidFill>
                <a:ea typeface="+mn-ea"/>
                <a:cs typeface="+mn-cs"/>
              </a:rPr>
              <a:t>ehalf</a:t>
            </a:r>
            <a:r>
              <a:rPr lang="es-ES_tradnl" sz="2700" b="0" dirty="0" smtClean="0">
                <a:solidFill>
                  <a:srgbClr val="006666"/>
                </a:solidFill>
                <a:ea typeface="+mn-ea"/>
                <a:cs typeface="+mn-cs"/>
              </a:rPr>
              <a:t> of </a:t>
            </a:r>
            <a:r>
              <a:rPr lang="es-ES_tradnl" sz="2700" b="0" dirty="0" err="1" smtClean="0">
                <a:solidFill>
                  <a:srgbClr val="006666"/>
                </a:solidFill>
                <a:ea typeface="+mn-ea"/>
                <a:cs typeface="+mn-cs"/>
              </a:rPr>
              <a:t>project</a:t>
            </a:r>
            <a:r>
              <a:rPr lang="es-ES_tradnl" sz="2700" b="0" dirty="0" smtClean="0">
                <a:solidFill>
                  <a:srgbClr val="006666"/>
                </a:solidFill>
                <a:ea typeface="+mn-ea"/>
                <a:cs typeface="+mn-cs"/>
              </a:rPr>
              <a:t> </a:t>
            </a:r>
            <a:r>
              <a:rPr lang="es-ES_tradnl" sz="2700" b="0" dirty="0" err="1" smtClean="0">
                <a:solidFill>
                  <a:srgbClr val="006666"/>
                </a:solidFill>
                <a:ea typeface="+mn-ea"/>
                <a:cs typeface="+mn-cs"/>
              </a:rPr>
              <a:t>partners</a:t>
            </a:r>
            <a:r>
              <a:rPr lang="es-ES_tradnl" sz="2700" b="0" dirty="0" smtClean="0">
                <a:solidFill>
                  <a:srgbClr val="006666"/>
                </a:solidFill>
                <a:ea typeface="+mn-ea"/>
                <a:cs typeface="+mn-cs"/>
              </a:rPr>
              <a:t>: </a:t>
            </a:r>
            <a:br>
              <a:rPr lang="es-ES_tradnl" sz="2700" b="0" dirty="0" smtClean="0">
                <a:solidFill>
                  <a:srgbClr val="006666"/>
                </a:solidFill>
                <a:ea typeface="+mn-ea"/>
                <a:cs typeface="+mn-cs"/>
              </a:rPr>
            </a:br>
            <a:r>
              <a:rPr lang="es-ES_tradnl" sz="2700" b="0" dirty="0" smtClean="0">
                <a:solidFill>
                  <a:srgbClr val="006666"/>
                </a:solidFill>
                <a:ea typeface="+mn-ea"/>
                <a:cs typeface="+mn-cs"/>
              </a:rPr>
              <a:t>-UNFPA LACRO  </a:t>
            </a:r>
            <a:br>
              <a:rPr lang="es-ES_tradnl" sz="2700" b="0" dirty="0" smtClean="0">
                <a:solidFill>
                  <a:srgbClr val="006666"/>
                </a:solidFill>
                <a:ea typeface="+mn-ea"/>
                <a:cs typeface="+mn-cs"/>
              </a:rPr>
            </a:br>
            <a:r>
              <a:rPr lang="es-ES_tradnl" sz="2700" b="0" dirty="0" smtClean="0">
                <a:solidFill>
                  <a:srgbClr val="006666"/>
                </a:solidFill>
                <a:ea typeface="+mn-ea"/>
                <a:cs typeface="+mn-cs"/>
              </a:rPr>
              <a:t>- Enlace Continental de Mujeres Indígenas (Continental      Network of </a:t>
            </a:r>
            <a:r>
              <a:rPr lang="es-ES_tradnl" sz="2700" b="0" dirty="0" err="1" smtClean="0">
                <a:solidFill>
                  <a:srgbClr val="006666"/>
                </a:solidFill>
                <a:ea typeface="+mn-ea"/>
                <a:cs typeface="+mn-cs"/>
              </a:rPr>
              <a:t>Indigenous</a:t>
            </a:r>
            <a:r>
              <a:rPr lang="es-ES_tradnl" sz="2700" b="0" dirty="0" smtClean="0">
                <a:solidFill>
                  <a:srgbClr val="006666"/>
                </a:solidFill>
                <a:ea typeface="+mn-ea"/>
                <a:cs typeface="+mn-cs"/>
              </a:rPr>
              <a:t> </a:t>
            </a:r>
            <a:r>
              <a:rPr lang="es-ES_tradnl" sz="2700" b="0" dirty="0" err="1" smtClean="0">
                <a:solidFill>
                  <a:srgbClr val="006666"/>
                </a:solidFill>
                <a:ea typeface="+mn-ea"/>
                <a:cs typeface="+mn-cs"/>
              </a:rPr>
              <a:t>Women</a:t>
            </a:r>
            <a:r>
              <a:rPr lang="es-ES_tradnl" sz="2700" b="0" dirty="0" smtClean="0">
                <a:solidFill>
                  <a:srgbClr val="006666"/>
                </a:solidFill>
                <a:ea typeface="+mn-ea"/>
                <a:cs typeface="+mn-cs"/>
              </a:rPr>
              <a:t>)  </a:t>
            </a:r>
            <a:br>
              <a:rPr lang="es-ES_tradnl" sz="2700" b="0" dirty="0" smtClean="0">
                <a:solidFill>
                  <a:srgbClr val="006666"/>
                </a:solidFill>
                <a:ea typeface="+mn-ea"/>
                <a:cs typeface="+mn-cs"/>
              </a:rPr>
            </a:br>
            <a:r>
              <a:rPr lang="es-ES_tradnl" sz="2700" b="0" dirty="0" smtClean="0">
                <a:solidFill>
                  <a:srgbClr val="006666"/>
                </a:solidFill>
                <a:ea typeface="+mn-ea"/>
                <a:cs typeface="+mn-cs"/>
              </a:rPr>
              <a:t>- FCI </a:t>
            </a:r>
            <a:br>
              <a:rPr lang="es-ES_tradnl" sz="2700" b="0" dirty="0" smtClean="0">
                <a:solidFill>
                  <a:srgbClr val="006666"/>
                </a:solidFill>
                <a:ea typeface="+mn-ea"/>
                <a:cs typeface="+mn-cs"/>
              </a:rPr>
            </a:br>
            <a:r>
              <a:rPr lang="es-ES_tradnl" sz="2700" b="0" dirty="0">
                <a:solidFill>
                  <a:srgbClr val="006666"/>
                </a:solidFill>
                <a:ea typeface="+mn-ea"/>
                <a:cs typeface="+mn-cs"/>
              </a:rPr>
              <a:t/>
            </a:r>
            <a:br>
              <a:rPr lang="es-ES_tradnl" sz="2700" b="0" dirty="0">
                <a:solidFill>
                  <a:srgbClr val="006666"/>
                </a:solidFill>
                <a:ea typeface="+mn-ea"/>
                <a:cs typeface="+mn-cs"/>
              </a:rPr>
            </a:br>
            <a:r>
              <a:rPr lang="es-ES_tradnl" sz="2700" b="0" dirty="0" err="1" smtClean="0">
                <a:solidFill>
                  <a:srgbClr val="006666"/>
                </a:solidFill>
                <a:ea typeface="+mn-ea"/>
                <a:cs typeface="+mn-cs"/>
              </a:rPr>
              <a:t>Other</a:t>
            </a:r>
            <a:r>
              <a:rPr lang="es-ES_tradnl" sz="2700" b="0" dirty="0" smtClean="0">
                <a:solidFill>
                  <a:srgbClr val="006666"/>
                </a:solidFill>
                <a:ea typeface="+mn-ea"/>
                <a:cs typeface="+mn-cs"/>
              </a:rPr>
              <a:t> </a:t>
            </a:r>
            <a:r>
              <a:rPr lang="es-ES_tradnl" sz="2700" b="0" dirty="0" err="1" smtClean="0">
                <a:solidFill>
                  <a:srgbClr val="006666"/>
                </a:solidFill>
                <a:ea typeface="+mn-ea"/>
                <a:cs typeface="+mn-cs"/>
              </a:rPr>
              <a:t>core</a:t>
            </a:r>
            <a:r>
              <a:rPr lang="es-ES_tradnl" sz="2700" b="0" dirty="0" smtClean="0">
                <a:solidFill>
                  <a:srgbClr val="006666"/>
                </a:solidFill>
                <a:ea typeface="+mn-ea"/>
                <a:cs typeface="+mn-cs"/>
              </a:rPr>
              <a:t> </a:t>
            </a:r>
            <a:r>
              <a:rPr lang="es-ES_tradnl" sz="2700" b="0" dirty="0" err="1" smtClean="0">
                <a:solidFill>
                  <a:srgbClr val="006666"/>
                </a:solidFill>
                <a:ea typeface="+mn-ea"/>
                <a:cs typeface="+mn-cs"/>
              </a:rPr>
              <a:t>partners</a:t>
            </a:r>
            <a:r>
              <a:rPr lang="es-ES_tradnl" sz="2700" b="0" dirty="0" smtClean="0">
                <a:solidFill>
                  <a:srgbClr val="006666"/>
                </a:solidFill>
                <a:ea typeface="+mn-ea"/>
                <a:cs typeface="+mn-cs"/>
              </a:rPr>
              <a:t>: CEPAL/CELADE, ORAS-CONHU</a:t>
            </a:r>
            <a:r>
              <a:rPr lang="es-ES_tradnl" sz="2700" b="0" dirty="0">
                <a:solidFill>
                  <a:srgbClr val="006666"/>
                </a:solidFill>
                <a:ea typeface="+mn-ea"/>
                <a:cs typeface="+mn-cs"/>
              </a:rPr>
              <a:t/>
            </a:r>
            <a:br>
              <a:rPr lang="es-ES_tradnl" sz="2700" b="0" dirty="0">
                <a:solidFill>
                  <a:srgbClr val="006666"/>
                </a:solidFill>
                <a:ea typeface="+mn-ea"/>
                <a:cs typeface="+mn-cs"/>
              </a:rPr>
            </a:br>
            <a:r>
              <a:rPr lang="es-ES_tradnl" sz="2700" dirty="0" smtClean="0">
                <a:solidFill>
                  <a:srgbClr val="006666"/>
                </a:solidFill>
                <a:ea typeface="+mn-ea"/>
                <a:cs typeface="+mn-cs"/>
              </a:rPr>
              <a:t/>
            </a:r>
            <a:br>
              <a:rPr lang="es-ES_tradnl" sz="2700" dirty="0" smtClean="0">
                <a:solidFill>
                  <a:srgbClr val="006666"/>
                </a:solidFill>
                <a:ea typeface="+mn-ea"/>
                <a:cs typeface="+mn-cs"/>
              </a:rPr>
            </a:br>
            <a:r>
              <a:rPr lang="es-ES_tradnl" sz="2700" b="0" dirty="0" err="1" smtClean="0">
                <a:solidFill>
                  <a:srgbClr val="006666"/>
                </a:solidFill>
                <a:ea typeface="+mn-ea"/>
                <a:cs typeface="+mn-cs"/>
              </a:rPr>
              <a:t>Spanish</a:t>
            </a:r>
            <a:r>
              <a:rPr lang="es-ES_tradnl" sz="2700" b="0" dirty="0" smtClean="0">
                <a:solidFill>
                  <a:srgbClr val="006666"/>
                </a:solidFill>
                <a:ea typeface="+mn-ea"/>
                <a:cs typeface="+mn-cs"/>
              </a:rPr>
              <a:t> </a:t>
            </a:r>
            <a:r>
              <a:rPr lang="es-ES_tradnl" sz="2700" b="0" dirty="0" err="1" smtClean="0">
                <a:solidFill>
                  <a:srgbClr val="006666"/>
                </a:solidFill>
                <a:ea typeface="+mn-ea"/>
                <a:cs typeface="+mn-cs"/>
              </a:rPr>
              <a:t>Government</a:t>
            </a:r>
            <a:r>
              <a:rPr lang="es-ES_tradnl" sz="2700" b="0" dirty="0" smtClean="0">
                <a:solidFill>
                  <a:srgbClr val="006666"/>
                </a:solidFill>
                <a:ea typeface="+mn-ea"/>
                <a:cs typeface="+mn-cs"/>
              </a:rPr>
              <a:t> (AECID) </a:t>
            </a:r>
            <a:r>
              <a:rPr lang="es-ES_tradnl" sz="2700" b="0" dirty="0" err="1" smtClean="0">
                <a:solidFill>
                  <a:srgbClr val="006666"/>
                </a:solidFill>
                <a:ea typeface="+mn-ea"/>
                <a:cs typeface="+mn-cs"/>
              </a:rPr>
              <a:t>support</a:t>
            </a:r>
            <a:r>
              <a:rPr lang="es-ES_tradnl" sz="2700" b="0" dirty="0" smtClean="0">
                <a:solidFill>
                  <a:srgbClr val="006666"/>
                </a:solidFill>
                <a:ea typeface="+mn-ea"/>
                <a:cs typeface="+mn-cs"/>
              </a:rPr>
              <a:t> (2008 – 2011) </a:t>
            </a:r>
            <a:r>
              <a:rPr lang="en-US" sz="2700" dirty="0">
                <a:solidFill>
                  <a:srgbClr val="008080"/>
                </a:solidFill>
              </a:rPr>
              <a:t/>
            </a:r>
            <a:br>
              <a:rPr lang="en-US" sz="2700" dirty="0">
                <a:solidFill>
                  <a:srgbClr val="008080"/>
                </a:solidFill>
              </a:rPr>
            </a:br>
            <a:endParaRPr lang="en-US" sz="2700"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778685" y="5045536"/>
            <a:ext cx="7603315" cy="1355264"/>
            <a:chOff x="910590" y="4540469"/>
            <a:chExt cx="7603315" cy="1355264"/>
          </a:xfrm>
        </p:grpSpPr>
        <p:grpSp>
          <p:nvGrpSpPr>
            <p:cNvPr id="6" name="Group 5"/>
            <p:cNvGrpSpPr/>
            <p:nvPr/>
          </p:nvGrpSpPr>
          <p:grpSpPr>
            <a:xfrm>
              <a:off x="2661745" y="4935613"/>
              <a:ext cx="5852160" cy="960120"/>
              <a:chOff x="2494915" y="3191192"/>
              <a:chExt cx="4154170" cy="475615"/>
            </a:xfrm>
          </p:grpSpPr>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4915" y="3191192"/>
                <a:ext cx="1009650" cy="475615"/>
              </a:xfrm>
              <a:prstGeom prst="rect">
                <a:avLst/>
              </a:prstGeom>
              <a:noFill/>
              <a:ln>
                <a:noFill/>
              </a:ln>
              <a:extLst/>
            </p:spPr>
          </p:pic>
          <p:pic>
            <p:nvPicPr>
              <p:cNvPr id="9" name="Picture 8" descr="logotipo_aeci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045" y="3218497"/>
                <a:ext cx="1835785" cy="377190"/>
              </a:xfrm>
              <a:prstGeom prst="rect">
                <a:avLst/>
              </a:prstGeom>
              <a:noFill/>
              <a:extLst/>
            </p:spPr>
          </p:pic>
          <p:pic>
            <p:nvPicPr>
              <p:cNvPr id="10" name="Picture 9" descr="logo_FC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3245" y="3281997"/>
                <a:ext cx="100584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910590" y="4540469"/>
              <a:ext cx="1584325" cy="1290419"/>
              <a:chOff x="5045075" y="4535487"/>
              <a:chExt cx="1584325" cy="1941513"/>
            </a:xfrm>
          </p:grpSpPr>
          <p:pic>
            <p:nvPicPr>
              <p:cNvPr id="13" name="Picture 6" descr="logo enlace.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6488" y="4535487"/>
                <a:ext cx="7921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8"/>
              <p:cNvSpPr txBox="1">
                <a:spLocks noChangeArrowheads="1"/>
              </p:cNvSpPr>
              <p:nvPr/>
            </p:nvSpPr>
            <p:spPr bwMode="auto">
              <a:xfrm>
                <a:off x="5045075" y="5830888"/>
                <a:ext cx="158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dirty="0"/>
                  <a:t>Enlace Continental de </a:t>
                </a:r>
                <a:r>
                  <a:rPr lang="en-US" sz="1200" dirty="0" err="1"/>
                  <a:t>Mujeres</a:t>
                </a:r>
                <a:r>
                  <a:rPr lang="en-US" sz="1200" dirty="0"/>
                  <a:t> </a:t>
                </a:r>
                <a:r>
                  <a:rPr lang="en-US" sz="1200" dirty="0" err="1"/>
                  <a:t>Indígenas</a:t>
                </a:r>
                <a:r>
                  <a:rPr lang="en-US" sz="1200" dirty="0"/>
                  <a:t> </a:t>
                </a:r>
              </a:p>
            </p:txBody>
          </p:sp>
        </p:grpSp>
      </p:grpSp>
    </p:spTree>
    <p:extLst>
      <p:ext uri="{BB962C8B-B14F-4D97-AF65-F5344CB8AC3E}">
        <p14:creationId xmlns:p14="http://schemas.microsoft.com/office/powerpoint/2010/main" val="3091940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0" y="940832"/>
            <a:ext cx="4495800" cy="3733800"/>
          </a:xfrm>
        </p:spPr>
        <p:txBody>
          <a:bodyPr/>
          <a:lstStyle/>
          <a:p>
            <a:pPr marL="0" indent="0">
              <a:buNone/>
            </a:pPr>
            <a:r>
              <a:rPr lang="es-AR" sz="2400" i="1" dirty="0" smtClean="0"/>
              <a:t>“</a:t>
            </a:r>
            <a:r>
              <a:rPr lang="es-AR" sz="2400" i="1" dirty="0"/>
              <a:t>Poder hablar de nuestra salud, lo importante de hablar sobre la salud de las mujeres: yo decido, soy dueña de mi cuerpo.”</a:t>
            </a:r>
          </a:p>
          <a:p>
            <a:pPr algn="r">
              <a:buNone/>
            </a:pPr>
            <a:r>
              <a:rPr lang="es-AR" sz="2400" i="1" dirty="0" smtClean="0"/>
              <a:t>                                 	   </a:t>
            </a:r>
            <a:r>
              <a:rPr lang="es-AR" sz="2000" dirty="0"/>
              <a:t>Justa Cabrera, CNAMIB</a:t>
            </a:r>
            <a:endParaRPr lang="es-AR" sz="2000" i="1" dirty="0"/>
          </a:p>
          <a:p>
            <a:pPr algn="r">
              <a:buNone/>
            </a:pPr>
            <a:r>
              <a:rPr lang="es-AR" sz="2000" dirty="0" smtClean="0"/>
              <a:t>"</a:t>
            </a:r>
            <a:endParaRPr lang="en-US" sz="2000" dirty="0"/>
          </a:p>
        </p:txBody>
      </p:sp>
      <p:pic>
        <p:nvPicPr>
          <p:cNvPr id="5" name="Picture 4" descr="-4137.jpg"/>
          <p:cNvPicPr>
            <a:picLocks noChangeAspect="1"/>
          </p:cNvPicPr>
          <p:nvPr/>
        </p:nvPicPr>
        <p:blipFill>
          <a:blip r:embed="rId3" cstate="print"/>
          <a:stretch>
            <a:fillRect/>
          </a:stretch>
        </p:blipFill>
        <p:spPr>
          <a:xfrm>
            <a:off x="609600" y="1143000"/>
            <a:ext cx="3149234" cy="4724400"/>
          </a:xfrm>
          <a:prstGeom prst="rect">
            <a:avLst/>
          </a:prstGeom>
        </p:spPr>
      </p:pic>
      <p:sp>
        <p:nvSpPr>
          <p:cNvPr id="6" name="TextBox 5"/>
          <p:cNvSpPr txBox="1"/>
          <p:nvPr/>
        </p:nvSpPr>
        <p:spPr>
          <a:xfrm>
            <a:off x="5563027" y="4876800"/>
            <a:ext cx="2056973" cy="646331"/>
          </a:xfrm>
          <a:prstGeom prst="rect">
            <a:avLst/>
          </a:prstGeom>
          <a:noFill/>
        </p:spPr>
        <p:txBody>
          <a:bodyPr wrap="none" rtlCol="0">
            <a:spAutoFit/>
          </a:bodyPr>
          <a:lstStyle/>
          <a:p>
            <a:r>
              <a:rPr lang="es-ES" sz="3600" dirty="0" smtClean="0"/>
              <a:t>¡</a:t>
            </a:r>
            <a:r>
              <a:rPr lang="en-US" sz="3600" dirty="0" smtClean="0"/>
              <a:t>Gracias!</a:t>
            </a:r>
            <a:endParaRPr lang="en-US" sz="3600" dirty="0"/>
          </a:p>
        </p:txBody>
      </p:sp>
      <p:sp>
        <p:nvSpPr>
          <p:cNvPr id="7" name="TextBox 6"/>
          <p:cNvSpPr txBox="1"/>
          <p:nvPr/>
        </p:nvSpPr>
        <p:spPr>
          <a:xfrm>
            <a:off x="5563026" y="2438400"/>
            <a:ext cx="2818973" cy="369332"/>
          </a:xfrm>
          <a:prstGeom prst="rect">
            <a:avLst/>
          </a:prstGeom>
          <a:noFill/>
        </p:spPr>
        <p:txBody>
          <a:bodyPr wrap="square" rtlCol="0">
            <a:spAutoFit/>
          </a:bodyPr>
          <a:lstStyle/>
          <a:p>
            <a:pPr algn="r"/>
            <a:r>
              <a:rPr lang="es-AR" i="1" dirty="0" smtClean="0"/>
              <a:t>		</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pPr marL="0" indent="0">
              <a:buNone/>
            </a:pPr>
            <a:endParaRPr lang="en-US" sz="1800" b="1" dirty="0" smtClean="0">
              <a:solidFill>
                <a:srgbClr val="006666"/>
              </a:solidFill>
            </a:endParaRPr>
          </a:p>
          <a:p>
            <a:r>
              <a:rPr lang="en-US" sz="2400" dirty="0" smtClean="0">
                <a:solidFill>
                  <a:srgbClr val="006666"/>
                </a:solidFill>
              </a:rPr>
              <a:t>Strengthen capacity of regional networks </a:t>
            </a:r>
            <a:r>
              <a:rPr lang="en-US" sz="2400" dirty="0">
                <a:solidFill>
                  <a:srgbClr val="006666"/>
                </a:solidFill>
              </a:rPr>
              <a:t>of indigenous </a:t>
            </a:r>
            <a:r>
              <a:rPr lang="en-US" sz="2400" dirty="0" smtClean="0">
                <a:solidFill>
                  <a:srgbClr val="006666"/>
                </a:solidFill>
              </a:rPr>
              <a:t> women </a:t>
            </a:r>
            <a:r>
              <a:rPr lang="en-US" sz="2400" dirty="0">
                <a:solidFill>
                  <a:srgbClr val="006666"/>
                </a:solidFill>
              </a:rPr>
              <a:t>to </a:t>
            </a:r>
            <a:r>
              <a:rPr lang="en-US" sz="2400" dirty="0" smtClean="0">
                <a:solidFill>
                  <a:srgbClr val="006666"/>
                </a:solidFill>
              </a:rPr>
              <a:t>influence </a:t>
            </a:r>
            <a:r>
              <a:rPr lang="en-US" sz="2400" dirty="0">
                <a:solidFill>
                  <a:srgbClr val="006666"/>
                </a:solidFill>
              </a:rPr>
              <a:t>policy making on gender </a:t>
            </a:r>
            <a:r>
              <a:rPr lang="en-US" sz="2400" dirty="0" smtClean="0">
                <a:solidFill>
                  <a:srgbClr val="006666"/>
                </a:solidFill>
              </a:rPr>
              <a:t>equality, maternal health </a:t>
            </a:r>
            <a:r>
              <a:rPr lang="en-US" sz="2400" dirty="0">
                <a:solidFill>
                  <a:srgbClr val="006666"/>
                </a:solidFill>
              </a:rPr>
              <a:t>and reproductive rights</a:t>
            </a:r>
          </a:p>
          <a:p>
            <a:pPr marL="0" indent="0">
              <a:buNone/>
            </a:pPr>
            <a:r>
              <a:rPr lang="en-US" sz="2400" b="1" dirty="0">
                <a:solidFill>
                  <a:srgbClr val="006666"/>
                </a:solidFill>
              </a:rPr>
              <a:t> </a:t>
            </a:r>
            <a:endParaRPr lang="en-US" sz="2400" dirty="0">
              <a:solidFill>
                <a:srgbClr val="006666"/>
              </a:solidFill>
            </a:endParaRPr>
          </a:p>
          <a:p>
            <a:r>
              <a:rPr lang="en-US" sz="2400" dirty="0" smtClean="0">
                <a:solidFill>
                  <a:srgbClr val="006666"/>
                </a:solidFill>
              </a:rPr>
              <a:t>Strengthen sub/regional partnerships</a:t>
            </a:r>
            <a:r>
              <a:rPr lang="en-US" sz="2400" dirty="0">
                <a:solidFill>
                  <a:srgbClr val="006666"/>
                </a:solidFill>
              </a:rPr>
              <a:t> </a:t>
            </a:r>
            <a:r>
              <a:rPr lang="en-US" sz="2400" dirty="0" smtClean="0">
                <a:solidFill>
                  <a:srgbClr val="006666"/>
                </a:solidFill>
              </a:rPr>
              <a:t>to promote  culturally-sensitive </a:t>
            </a:r>
            <a:r>
              <a:rPr lang="en-US" sz="2400" dirty="0">
                <a:solidFill>
                  <a:srgbClr val="006666"/>
                </a:solidFill>
              </a:rPr>
              <a:t>strategies for </a:t>
            </a:r>
            <a:r>
              <a:rPr lang="en-US" sz="2400" dirty="0" smtClean="0">
                <a:solidFill>
                  <a:srgbClr val="006666"/>
                </a:solidFill>
              </a:rPr>
              <a:t>reducing maternal mortality </a:t>
            </a:r>
            <a:r>
              <a:rPr lang="en-US" sz="2400" dirty="0">
                <a:solidFill>
                  <a:srgbClr val="006666"/>
                </a:solidFill>
              </a:rPr>
              <a:t>among indigenous </a:t>
            </a:r>
            <a:r>
              <a:rPr lang="en-US" sz="2400" dirty="0" smtClean="0">
                <a:solidFill>
                  <a:srgbClr val="006666"/>
                </a:solidFill>
              </a:rPr>
              <a:t> women and promote the health systems</a:t>
            </a:r>
            <a:r>
              <a:rPr lang="en-US" sz="2400" dirty="0">
                <a:solidFill>
                  <a:srgbClr val="006666"/>
                </a:solidFill>
              </a:rPr>
              <a:t> </a:t>
            </a:r>
            <a:r>
              <a:rPr lang="en-US" sz="2400" dirty="0" smtClean="0">
                <a:solidFill>
                  <a:srgbClr val="006666"/>
                </a:solidFill>
              </a:rPr>
              <a:t>use of these strategies</a:t>
            </a:r>
            <a:endParaRPr lang="en-US" sz="2400" dirty="0">
              <a:solidFill>
                <a:srgbClr val="006666"/>
              </a:solidFill>
            </a:endParaRPr>
          </a:p>
          <a:p>
            <a:pPr marL="0" indent="0">
              <a:buNone/>
            </a:pPr>
            <a:endParaRPr lang="en-US" sz="2400" dirty="0"/>
          </a:p>
        </p:txBody>
      </p:sp>
      <p:sp>
        <p:nvSpPr>
          <p:cNvPr id="3" name="Title 2"/>
          <p:cNvSpPr>
            <a:spLocks noGrp="1"/>
          </p:cNvSpPr>
          <p:nvPr>
            <p:ph type="title"/>
          </p:nvPr>
        </p:nvSpPr>
        <p:spPr/>
        <p:txBody>
          <a:bodyPr/>
          <a:lstStyle/>
          <a:p>
            <a:r>
              <a:rPr lang="es-ES_tradnl" i="1" dirty="0" smtClean="0">
                <a:solidFill>
                  <a:srgbClr val="006666"/>
                </a:solidFill>
              </a:rPr>
              <a:t>Mujer </a:t>
            </a:r>
            <a:r>
              <a:rPr lang="es-ES_tradnl" i="1" dirty="0">
                <a:solidFill>
                  <a:srgbClr val="006666"/>
                </a:solidFill>
              </a:rPr>
              <a:t>Indígena: Salud y </a:t>
            </a:r>
            <a:r>
              <a:rPr lang="es-ES_tradnl" i="1" dirty="0" smtClean="0">
                <a:solidFill>
                  <a:srgbClr val="006666"/>
                </a:solidFill>
              </a:rPr>
              <a:t>Derechos</a:t>
            </a:r>
            <a:endParaRPr lang="en-US" i="1" dirty="0"/>
          </a:p>
        </p:txBody>
      </p:sp>
    </p:spTree>
    <p:extLst>
      <p:ext uri="{BB962C8B-B14F-4D97-AF65-F5344CB8AC3E}">
        <p14:creationId xmlns:p14="http://schemas.microsoft.com/office/powerpoint/2010/main" val="2130932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81000" y="609600"/>
            <a:ext cx="8305800" cy="5867400"/>
          </a:xfrm>
        </p:spPr>
        <p:txBody>
          <a:bodyPr/>
          <a:lstStyle/>
          <a:p>
            <a:pPr marL="0" indent="0">
              <a:buNone/>
            </a:pPr>
            <a:r>
              <a:rPr lang="en-US" sz="2400" b="1" dirty="0" smtClean="0">
                <a:solidFill>
                  <a:srgbClr val="006666"/>
                </a:solidFill>
              </a:rPr>
              <a:t>Initiative launched in response to the recommendations of the </a:t>
            </a:r>
            <a:r>
              <a:rPr lang="es-ES" sz="2400" b="1" dirty="0" smtClean="0">
                <a:solidFill>
                  <a:srgbClr val="006666"/>
                </a:solidFill>
              </a:rPr>
              <a:t>United </a:t>
            </a:r>
            <a:r>
              <a:rPr lang="es-ES" sz="2400" b="1" dirty="0">
                <a:solidFill>
                  <a:srgbClr val="006666"/>
                </a:solidFill>
              </a:rPr>
              <a:t>Nations Permanent Forum on Indigenous </a:t>
            </a:r>
            <a:r>
              <a:rPr lang="es-ES" sz="2400" b="1" dirty="0" smtClean="0">
                <a:solidFill>
                  <a:srgbClr val="006666"/>
                </a:solidFill>
              </a:rPr>
              <a:t>Issues (5th and 6th </a:t>
            </a:r>
            <a:r>
              <a:rPr lang="es-ES" sz="2400" b="1" dirty="0" err="1" smtClean="0">
                <a:solidFill>
                  <a:srgbClr val="006666"/>
                </a:solidFill>
              </a:rPr>
              <a:t>sessions</a:t>
            </a:r>
            <a:r>
              <a:rPr lang="es-ES" sz="2400" b="1" dirty="0" smtClean="0">
                <a:solidFill>
                  <a:srgbClr val="006666"/>
                </a:solidFill>
              </a:rPr>
              <a:t>)</a:t>
            </a:r>
          </a:p>
          <a:p>
            <a:pPr marL="0" indent="0">
              <a:buNone/>
            </a:pPr>
            <a:endParaRPr lang="en-US" sz="2400" b="1" dirty="0">
              <a:solidFill>
                <a:srgbClr val="006666"/>
              </a:solidFill>
            </a:endParaRPr>
          </a:p>
          <a:p>
            <a:pPr marL="0" indent="0">
              <a:buNone/>
            </a:pPr>
            <a:r>
              <a:rPr lang="en-US" sz="2000" dirty="0" smtClean="0">
                <a:solidFill>
                  <a:srgbClr val="006666"/>
                </a:solidFill>
              </a:rPr>
              <a:t>Report </a:t>
            </a:r>
            <a:r>
              <a:rPr lang="en-US" sz="2000" dirty="0">
                <a:solidFill>
                  <a:srgbClr val="006666"/>
                </a:solidFill>
              </a:rPr>
              <a:t>on the </a:t>
            </a:r>
            <a:r>
              <a:rPr lang="en-US" sz="2000" dirty="0" smtClean="0">
                <a:solidFill>
                  <a:srgbClr val="006666"/>
                </a:solidFill>
              </a:rPr>
              <a:t>5</a:t>
            </a:r>
            <a:r>
              <a:rPr lang="en-US" sz="2000" baseline="30000" dirty="0" smtClean="0">
                <a:solidFill>
                  <a:srgbClr val="006666"/>
                </a:solidFill>
              </a:rPr>
              <a:t>th</a:t>
            </a:r>
            <a:r>
              <a:rPr lang="en-US" sz="2000" dirty="0" smtClean="0">
                <a:solidFill>
                  <a:srgbClr val="006666"/>
                </a:solidFill>
              </a:rPr>
              <a:t> session (2006)</a:t>
            </a:r>
            <a:endParaRPr lang="es-ES" sz="2000" dirty="0" smtClean="0">
              <a:solidFill>
                <a:srgbClr val="006666"/>
              </a:solidFill>
            </a:endParaRPr>
          </a:p>
          <a:p>
            <a:pPr marL="0" indent="0">
              <a:buNone/>
            </a:pPr>
            <a:r>
              <a:rPr lang="es-ES" sz="2000" b="1" dirty="0" smtClean="0">
                <a:solidFill>
                  <a:srgbClr val="006666"/>
                </a:solidFill>
              </a:rPr>
              <a:t>Art</a:t>
            </a:r>
            <a:r>
              <a:rPr lang="es-ES" sz="2000" b="1" dirty="0">
                <a:solidFill>
                  <a:srgbClr val="006666"/>
                </a:solidFill>
              </a:rPr>
              <a:t>. 48.</a:t>
            </a:r>
            <a:r>
              <a:rPr lang="es-ES" sz="2000" dirty="0">
                <a:solidFill>
                  <a:srgbClr val="006666"/>
                </a:solidFill>
              </a:rPr>
              <a:t> </a:t>
            </a:r>
            <a:r>
              <a:rPr lang="en-US" sz="2000" dirty="0"/>
              <a:t>The Permanent Forum, (...) further recommends that all relevant </a:t>
            </a:r>
            <a:r>
              <a:rPr lang="en-US" sz="2000" dirty="0" smtClean="0"/>
              <a:t>UN entities </a:t>
            </a:r>
            <a:r>
              <a:rPr lang="en-US" sz="2000" dirty="0"/>
              <a:t>(...), as well as regional health organizations and Governments, fully incorporate a cultural perspective into health policies, </a:t>
            </a:r>
            <a:r>
              <a:rPr lang="en-US" sz="2000" dirty="0" err="1"/>
              <a:t>programmes</a:t>
            </a:r>
            <a:r>
              <a:rPr lang="en-US" sz="2000" dirty="0"/>
              <a:t> and reproductive health </a:t>
            </a:r>
            <a:r>
              <a:rPr lang="en-US" sz="2000" dirty="0" smtClean="0"/>
              <a:t>services </a:t>
            </a:r>
            <a:r>
              <a:rPr lang="en-US" sz="2000" dirty="0"/>
              <a:t>aimed at providing indigenous women with quality health care, </a:t>
            </a:r>
            <a:r>
              <a:rPr lang="en-US" sz="2000" dirty="0" smtClean="0"/>
              <a:t>including emergency </a:t>
            </a:r>
            <a:r>
              <a:rPr lang="en-US" sz="2000" dirty="0"/>
              <a:t>obstetric care, voluntary family planning and skilled attendance at birth. </a:t>
            </a:r>
            <a:r>
              <a:rPr lang="en-US" sz="2000" dirty="0" smtClean="0"/>
              <a:t> </a:t>
            </a:r>
            <a:endParaRPr lang="es-ES" sz="2000" b="1" dirty="0"/>
          </a:p>
          <a:p>
            <a:pPr marL="0" indent="0">
              <a:buNone/>
            </a:pPr>
            <a:endParaRPr lang="es-ES" sz="2000" b="1" dirty="0" smtClean="0">
              <a:solidFill>
                <a:srgbClr val="006666"/>
              </a:solidFill>
            </a:endParaRPr>
          </a:p>
          <a:p>
            <a:pPr marL="0" indent="0">
              <a:buNone/>
            </a:pPr>
            <a:r>
              <a:rPr lang="en-US" sz="2000" dirty="0">
                <a:solidFill>
                  <a:srgbClr val="006666"/>
                </a:solidFill>
              </a:rPr>
              <a:t>Report on the </a:t>
            </a:r>
            <a:r>
              <a:rPr lang="en-US" sz="2000" dirty="0" smtClean="0">
                <a:solidFill>
                  <a:srgbClr val="006666"/>
                </a:solidFill>
              </a:rPr>
              <a:t>6</a:t>
            </a:r>
            <a:r>
              <a:rPr lang="en-US" sz="2000" baseline="30000" dirty="0" smtClean="0">
                <a:solidFill>
                  <a:srgbClr val="006666"/>
                </a:solidFill>
              </a:rPr>
              <a:t>th</a:t>
            </a:r>
            <a:r>
              <a:rPr lang="en-US" sz="2000" dirty="0" smtClean="0">
                <a:solidFill>
                  <a:srgbClr val="006666"/>
                </a:solidFill>
              </a:rPr>
              <a:t> session </a:t>
            </a:r>
            <a:r>
              <a:rPr lang="en-US" sz="2000" dirty="0">
                <a:solidFill>
                  <a:srgbClr val="006666"/>
                </a:solidFill>
              </a:rPr>
              <a:t>(</a:t>
            </a:r>
            <a:r>
              <a:rPr lang="en-US" sz="2000" dirty="0" smtClean="0">
                <a:solidFill>
                  <a:srgbClr val="006666"/>
                </a:solidFill>
              </a:rPr>
              <a:t>2007)</a:t>
            </a:r>
            <a:endParaRPr lang="es-ES" sz="2000" dirty="0">
              <a:solidFill>
                <a:srgbClr val="006666"/>
              </a:solidFill>
            </a:endParaRPr>
          </a:p>
          <a:p>
            <a:pPr marL="0" indent="0">
              <a:buNone/>
            </a:pPr>
            <a:r>
              <a:rPr lang="es-ES" sz="2000" b="1" dirty="0" smtClean="0">
                <a:solidFill>
                  <a:srgbClr val="006666"/>
                </a:solidFill>
              </a:rPr>
              <a:t>Art</a:t>
            </a:r>
            <a:r>
              <a:rPr lang="es-ES" sz="2000" b="1" dirty="0">
                <a:solidFill>
                  <a:srgbClr val="006666"/>
                </a:solidFill>
              </a:rPr>
              <a:t>. </a:t>
            </a:r>
            <a:r>
              <a:rPr lang="es-ES" sz="2000" b="1" dirty="0" smtClean="0">
                <a:solidFill>
                  <a:srgbClr val="006666"/>
                </a:solidFill>
              </a:rPr>
              <a:t>62</a:t>
            </a:r>
            <a:r>
              <a:rPr lang="en-US" sz="2000" b="1" dirty="0" smtClean="0">
                <a:solidFill>
                  <a:srgbClr val="006666"/>
                </a:solidFill>
              </a:rPr>
              <a:t>.</a:t>
            </a:r>
            <a:r>
              <a:rPr lang="en-US" sz="2000" dirty="0" smtClean="0">
                <a:solidFill>
                  <a:srgbClr val="006666"/>
                </a:solidFill>
              </a:rPr>
              <a:t> </a:t>
            </a:r>
            <a:r>
              <a:rPr lang="en-US" sz="2000" dirty="0">
                <a:solidFill>
                  <a:srgbClr val="006666"/>
                </a:solidFill>
              </a:rPr>
              <a:t>(..) </a:t>
            </a:r>
            <a:r>
              <a:rPr lang="en-US" sz="2000" dirty="0"/>
              <a:t>The Forum encourages those agencies to share their experience in health programming </a:t>
            </a:r>
            <a:r>
              <a:rPr lang="en-US" sz="2000" dirty="0" smtClean="0"/>
              <a:t>for </a:t>
            </a:r>
            <a:r>
              <a:rPr lang="en-US" sz="2000" dirty="0"/>
              <a:t>indigenous peoples with other relevant United Nations agencies working in </a:t>
            </a:r>
            <a:r>
              <a:rPr lang="en-US" sz="2000" dirty="0" smtClean="0"/>
              <a:t>the field</a:t>
            </a:r>
            <a:r>
              <a:rPr lang="en-US" sz="2000" dirty="0"/>
              <a:t>. </a:t>
            </a:r>
          </a:p>
        </p:txBody>
      </p:sp>
    </p:spTree>
    <p:extLst>
      <p:ext uri="{BB962C8B-B14F-4D97-AF65-F5344CB8AC3E}">
        <p14:creationId xmlns:p14="http://schemas.microsoft.com/office/powerpoint/2010/main" val="2033074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457200" y="-76200"/>
            <a:ext cx="8229600" cy="885825"/>
          </a:xfrm>
        </p:spPr>
        <p:txBody>
          <a:bodyPr/>
          <a:lstStyle/>
          <a:p>
            <a:pPr eaLnBrk="1" hangingPunct="1"/>
            <a:r>
              <a:rPr lang="es-AR" sz="3200" dirty="0" err="1" smtClean="0">
                <a:solidFill>
                  <a:srgbClr val="006666"/>
                </a:solidFill>
              </a:rPr>
              <a:t>Building</a:t>
            </a:r>
            <a:r>
              <a:rPr lang="es-AR" sz="3200" dirty="0" smtClean="0">
                <a:solidFill>
                  <a:srgbClr val="006666"/>
                </a:solidFill>
              </a:rPr>
              <a:t> </a:t>
            </a:r>
            <a:r>
              <a:rPr lang="es-AR" sz="3200" dirty="0" err="1" smtClean="0">
                <a:solidFill>
                  <a:srgbClr val="006666"/>
                </a:solidFill>
              </a:rPr>
              <a:t>strategic</a:t>
            </a:r>
            <a:r>
              <a:rPr lang="es-AR" sz="3200" dirty="0" smtClean="0">
                <a:solidFill>
                  <a:srgbClr val="006666"/>
                </a:solidFill>
              </a:rPr>
              <a:t> </a:t>
            </a:r>
            <a:r>
              <a:rPr lang="es-AR" sz="3200" dirty="0" err="1" smtClean="0">
                <a:solidFill>
                  <a:srgbClr val="006666"/>
                </a:solidFill>
              </a:rPr>
              <a:t>synergies</a:t>
            </a:r>
            <a:endParaRPr lang="es-AR" sz="3200" dirty="0" smtClean="0">
              <a:solidFill>
                <a:srgbClr val="006666"/>
              </a:solidFill>
            </a:endParaRPr>
          </a:p>
        </p:txBody>
      </p:sp>
      <p:sp>
        <p:nvSpPr>
          <p:cNvPr id="6" name="Oval 5"/>
          <p:cNvSpPr/>
          <p:nvPr/>
        </p:nvSpPr>
        <p:spPr>
          <a:xfrm>
            <a:off x="762000" y="838200"/>
            <a:ext cx="3080027" cy="2362200"/>
          </a:xfrm>
          <a:prstGeom prst="ellipse">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200" b="1" dirty="0" err="1" smtClean="0"/>
              <a:t>Indigenous</a:t>
            </a:r>
            <a:r>
              <a:rPr lang="es-ES_tradnl" sz="2200" b="1" dirty="0" smtClean="0"/>
              <a:t> </a:t>
            </a:r>
            <a:r>
              <a:rPr lang="es-ES_tradnl" sz="2200" b="1" dirty="0" err="1" smtClean="0"/>
              <a:t>women</a:t>
            </a:r>
            <a:r>
              <a:rPr lang="es-ES_tradnl" sz="2200" b="1" dirty="0" smtClean="0"/>
              <a:t> </a:t>
            </a:r>
            <a:r>
              <a:rPr lang="es-ES_tradnl" sz="2200" b="1" dirty="0" err="1" smtClean="0"/>
              <a:t>unmet</a:t>
            </a:r>
            <a:r>
              <a:rPr lang="es-ES_tradnl" sz="2200" b="1" dirty="0" smtClean="0"/>
              <a:t> </a:t>
            </a:r>
            <a:r>
              <a:rPr lang="es-ES_tradnl" sz="2200" b="1" dirty="0" err="1" smtClean="0"/>
              <a:t>need</a:t>
            </a:r>
            <a:r>
              <a:rPr lang="es-ES_tradnl" sz="2200" b="1" dirty="0" smtClean="0"/>
              <a:t> of maternal </a:t>
            </a:r>
            <a:r>
              <a:rPr lang="es-ES_tradnl" sz="2200" b="1" dirty="0" err="1" smtClean="0"/>
              <a:t>health</a:t>
            </a:r>
            <a:r>
              <a:rPr lang="es-ES_tradnl" sz="2200" b="1" dirty="0" smtClean="0"/>
              <a:t> (MH) </a:t>
            </a:r>
            <a:r>
              <a:rPr lang="es-ES_tradnl" sz="2200" b="1" dirty="0" err="1" smtClean="0"/>
              <a:t>serivces</a:t>
            </a:r>
            <a:endParaRPr lang="en-US" sz="2200" b="1" dirty="0"/>
          </a:p>
        </p:txBody>
      </p:sp>
      <p:sp>
        <p:nvSpPr>
          <p:cNvPr id="7" name="TextBox 6"/>
          <p:cNvSpPr txBox="1"/>
          <p:nvPr/>
        </p:nvSpPr>
        <p:spPr>
          <a:xfrm>
            <a:off x="329761" y="3295650"/>
            <a:ext cx="3944503" cy="3139321"/>
          </a:xfrm>
          <a:prstGeom prst="rect">
            <a:avLst/>
          </a:prstGeom>
          <a:noFill/>
        </p:spPr>
        <p:txBody>
          <a:bodyPr wrap="square" rtlCol="0">
            <a:spAutoFit/>
          </a:bodyPr>
          <a:lstStyle/>
          <a:p>
            <a:pPr algn="just">
              <a:buClr>
                <a:srgbClr val="008080"/>
              </a:buClr>
            </a:pPr>
            <a:r>
              <a:rPr lang="es-ES_tradnl" b="1" u="sng" dirty="0" err="1" smtClean="0"/>
              <a:t>With</a:t>
            </a:r>
            <a:r>
              <a:rPr lang="es-ES_tradnl" b="1" u="sng" dirty="0"/>
              <a:t> </a:t>
            </a:r>
            <a:r>
              <a:rPr lang="es-ES_tradnl" b="1" u="sng" dirty="0" smtClean="0"/>
              <a:t>Continental Network of </a:t>
            </a:r>
            <a:r>
              <a:rPr lang="es-ES_tradnl" b="1" u="sng" dirty="0" err="1" smtClean="0"/>
              <a:t>Indigenous</a:t>
            </a:r>
            <a:r>
              <a:rPr lang="es-ES_tradnl" b="1" u="sng" dirty="0" smtClean="0"/>
              <a:t> </a:t>
            </a:r>
            <a:r>
              <a:rPr lang="es-ES_tradnl" b="1" u="sng" dirty="0" err="1" smtClean="0"/>
              <a:t>Women</a:t>
            </a:r>
            <a:r>
              <a:rPr lang="es-ES_tradnl" b="1" u="sng" dirty="0" smtClean="0"/>
              <a:t>: </a:t>
            </a:r>
          </a:p>
          <a:p>
            <a:pPr algn="just">
              <a:buClr>
                <a:srgbClr val="008080"/>
              </a:buClr>
            </a:pPr>
            <a:endParaRPr lang="en-US" dirty="0" smtClean="0"/>
          </a:p>
          <a:p>
            <a:pPr marL="342900" indent="-342900">
              <a:buClr>
                <a:srgbClr val="006666"/>
              </a:buClr>
              <a:buFont typeface="Arial" pitchFamily="34" charset="0"/>
              <a:buChar char="•"/>
            </a:pPr>
            <a:r>
              <a:rPr lang="en-US" dirty="0"/>
              <a:t>Identify priorities for improving SRH and promote access to services</a:t>
            </a:r>
          </a:p>
          <a:p>
            <a:pPr marL="342900" indent="-342900">
              <a:buClr>
                <a:srgbClr val="006666"/>
              </a:buClr>
              <a:buFont typeface="Arial" pitchFamily="34" charset="0"/>
              <a:buChar char="•"/>
            </a:pPr>
            <a:r>
              <a:rPr lang="en-US" dirty="0" smtClean="0"/>
              <a:t>Develop advocacy strategies that respond </a:t>
            </a:r>
            <a:r>
              <a:rPr lang="en-US" dirty="0"/>
              <a:t>to needs</a:t>
            </a:r>
          </a:p>
          <a:p>
            <a:pPr marL="342900" indent="-342900">
              <a:buClr>
                <a:srgbClr val="006666"/>
              </a:buClr>
              <a:buFont typeface="Arial" pitchFamily="34" charset="0"/>
              <a:buChar char="•"/>
            </a:pPr>
            <a:r>
              <a:rPr lang="en-US" dirty="0" smtClean="0"/>
              <a:t>Build advocacy capacity and promote  </a:t>
            </a:r>
            <a:r>
              <a:rPr lang="en-US" dirty="0"/>
              <a:t>dialogue with the health sector</a:t>
            </a:r>
          </a:p>
        </p:txBody>
      </p:sp>
      <p:sp>
        <p:nvSpPr>
          <p:cNvPr id="8" name="TextBox 7"/>
          <p:cNvSpPr txBox="1"/>
          <p:nvPr/>
        </p:nvSpPr>
        <p:spPr>
          <a:xfrm>
            <a:off x="5181600" y="3365480"/>
            <a:ext cx="3733800" cy="2893100"/>
          </a:xfrm>
          <a:prstGeom prst="rect">
            <a:avLst/>
          </a:prstGeom>
          <a:noFill/>
        </p:spPr>
        <p:txBody>
          <a:bodyPr wrap="square" rtlCol="0">
            <a:spAutoFit/>
          </a:bodyPr>
          <a:lstStyle/>
          <a:p>
            <a:pPr algn="just">
              <a:buClr>
                <a:srgbClr val="008080"/>
              </a:buClr>
            </a:pPr>
            <a:r>
              <a:rPr lang="es-ES_tradnl" b="1" u="sng" dirty="0" err="1" smtClean="0"/>
              <a:t>With</a:t>
            </a:r>
            <a:r>
              <a:rPr lang="es-ES_tradnl" b="1" u="sng" dirty="0" smtClean="0"/>
              <a:t> </a:t>
            </a:r>
            <a:r>
              <a:rPr lang="es-ES_tradnl" b="1" u="sng" dirty="0" err="1" smtClean="0"/>
              <a:t>Ministries</a:t>
            </a:r>
            <a:r>
              <a:rPr lang="es-ES_tradnl" b="1" u="sng" dirty="0" smtClean="0"/>
              <a:t> of Health:</a:t>
            </a:r>
            <a:endParaRPr lang="es-ES_tradnl" u="sng" dirty="0" smtClean="0"/>
          </a:p>
          <a:p>
            <a:pPr algn="just">
              <a:buClr>
                <a:srgbClr val="008080"/>
              </a:buClr>
            </a:pPr>
            <a:endParaRPr lang="en-US" sz="2000" u="sng" dirty="0" smtClean="0"/>
          </a:p>
          <a:p>
            <a:pPr marL="342900" lvl="0" indent="-342900">
              <a:buClr>
                <a:srgbClr val="006666"/>
              </a:buClr>
              <a:buFont typeface="Arial" pitchFamily="34" charset="0"/>
              <a:buChar char="•"/>
            </a:pPr>
            <a:r>
              <a:rPr lang="en-US" dirty="0" smtClean="0"/>
              <a:t>Review MH </a:t>
            </a:r>
            <a:r>
              <a:rPr lang="en-US" dirty="0"/>
              <a:t>norms and </a:t>
            </a:r>
            <a:r>
              <a:rPr lang="en-US" dirty="0" smtClean="0"/>
              <a:t>regulations to </a:t>
            </a:r>
            <a:r>
              <a:rPr lang="en-US" dirty="0"/>
              <a:t>assess degree of inclusion of </a:t>
            </a:r>
            <a:r>
              <a:rPr lang="en-US" dirty="0" smtClean="0"/>
              <a:t>intercultural </a:t>
            </a:r>
            <a:r>
              <a:rPr lang="en-US" dirty="0"/>
              <a:t>approach</a:t>
            </a:r>
          </a:p>
          <a:p>
            <a:pPr marL="342900" lvl="0" indent="-342900">
              <a:buClr>
                <a:srgbClr val="006666"/>
              </a:buClr>
              <a:buFont typeface="Arial" pitchFamily="34" charset="0"/>
              <a:buChar char="•"/>
            </a:pPr>
            <a:r>
              <a:rPr lang="en-US" dirty="0" smtClean="0"/>
              <a:t>Identify best </a:t>
            </a:r>
            <a:r>
              <a:rPr lang="en-US" dirty="0"/>
              <a:t>practices</a:t>
            </a:r>
          </a:p>
          <a:p>
            <a:pPr marL="342900" lvl="0" indent="-342900">
              <a:buClr>
                <a:srgbClr val="006666"/>
              </a:buClr>
              <a:buFont typeface="Arial" pitchFamily="34" charset="0"/>
              <a:buChar char="•"/>
            </a:pPr>
            <a:r>
              <a:rPr lang="en-US" dirty="0" smtClean="0"/>
              <a:t>Build consensus </a:t>
            </a:r>
            <a:r>
              <a:rPr lang="en-US" dirty="0"/>
              <a:t>around basic standards </a:t>
            </a:r>
            <a:r>
              <a:rPr lang="en-US" dirty="0" smtClean="0"/>
              <a:t>for </a:t>
            </a:r>
            <a:r>
              <a:rPr lang="en-US" dirty="0"/>
              <a:t>MH culturally </a:t>
            </a:r>
            <a:r>
              <a:rPr lang="en-US" dirty="0" smtClean="0"/>
              <a:t>responsive </a:t>
            </a:r>
            <a:r>
              <a:rPr lang="en-US" dirty="0"/>
              <a:t>services. </a:t>
            </a:r>
          </a:p>
        </p:txBody>
      </p:sp>
      <p:sp>
        <p:nvSpPr>
          <p:cNvPr id="9" name="Oval 8"/>
          <p:cNvSpPr/>
          <p:nvPr/>
        </p:nvSpPr>
        <p:spPr>
          <a:xfrm>
            <a:off x="5257800" y="838200"/>
            <a:ext cx="3276600" cy="2362200"/>
          </a:xfrm>
          <a:prstGeom prst="ellipse">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200" b="1" dirty="0" err="1" smtClean="0"/>
              <a:t>Availability</a:t>
            </a:r>
            <a:r>
              <a:rPr lang="es-ES_tradnl" sz="2200" b="1" dirty="0" smtClean="0"/>
              <a:t> of </a:t>
            </a:r>
            <a:r>
              <a:rPr lang="es-ES_tradnl" sz="2200" b="1" dirty="0" err="1" smtClean="0"/>
              <a:t>culturally</a:t>
            </a:r>
            <a:r>
              <a:rPr lang="es-ES_tradnl" sz="2200" b="1" dirty="0" smtClean="0"/>
              <a:t> </a:t>
            </a:r>
            <a:r>
              <a:rPr lang="es-ES_tradnl" sz="2200" b="1" dirty="0" err="1" smtClean="0"/>
              <a:t>responsive</a:t>
            </a:r>
            <a:r>
              <a:rPr lang="es-ES_tradnl" sz="2200" b="1" dirty="0" smtClean="0"/>
              <a:t>  MH </a:t>
            </a:r>
            <a:r>
              <a:rPr lang="es-ES_tradnl" sz="2200" b="1" dirty="0" err="1" smtClean="0"/>
              <a:t>services</a:t>
            </a:r>
            <a:endParaRPr lang="en-US" sz="2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074738"/>
            <a:ext cx="8229600" cy="5432425"/>
          </a:xfrm>
        </p:spPr>
        <p:txBody>
          <a:bodyPr/>
          <a:lstStyle/>
          <a:p>
            <a:pPr marL="0" indent="0">
              <a:buNone/>
            </a:pPr>
            <a:r>
              <a:rPr lang="en-US" sz="2300" dirty="0" smtClean="0">
                <a:solidFill>
                  <a:srgbClr val="006666"/>
                </a:solidFill>
              </a:rPr>
              <a:t>UNFPA LACRO, with </a:t>
            </a:r>
            <a:r>
              <a:rPr lang="en-US" sz="2300" dirty="0">
                <a:solidFill>
                  <a:srgbClr val="006666"/>
                </a:solidFill>
              </a:rPr>
              <a:t>Ministries of Health </a:t>
            </a:r>
            <a:r>
              <a:rPr lang="en-US" sz="2300" dirty="0" smtClean="0">
                <a:solidFill>
                  <a:srgbClr val="006666"/>
                </a:solidFill>
              </a:rPr>
              <a:t>(Bolivia</a:t>
            </a:r>
            <a:r>
              <a:rPr lang="en-US" sz="2300" dirty="0">
                <a:solidFill>
                  <a:srgbClr val="006666"/>
                </a:solidFill>
              </a:rPr>
              <a:t>, </a:t>
            </a:r>
            <a:r>
              <a:rPr lang="en-US" sz="2300" dirty="0" smtClean="0">
                <a:solidFill>
                  <a:srgbClr val="006666"/>
                </a:solidFill>
              </a:rPr>
              <a:t>Ecuador, Peru, Guatemala and Honduras), Enlace Continental and FCI, </a:t>
            </a:r>
            <a:r>
              <a:rPr lang="en-US" sz="2300" dirty="0">
                <a:solidFill>
                  <a:srgbClr val="006666"/>
                </a:solidFill>
              </a:rPr>
              <a:t>worked to  </a:t>
            </a:r>
            <a:r>
              <a:rPr lang="en-US" sz="2300" dirty="0" smtClean="0">
                <a:solidFill>
                  <a:srgbClr val="006666"/>
                </a:solidFill>
              </a:rPr>
              <a:t>generate </a:t>
            </a:r>
            <a:r>
              <a:rPr lang="en-US" sz="2300" b="1" dirty="0" smtClean="0">
                <a:solidFill>
                  <a:srgbClr val="006666"/>
                </a:solidFill>
              </a:rPr>
              <a:t>advocacy </a:t>
            </a:r>
            <a:r>
              <a:rPr lang="en-US" sz="2300" b="1" dirty="0">
                <a:solidFill>
                  <a:srgbClr val="006666"/>
                </a:solidFill>
              </a:rPr>
              <a:t>and policy dialogue </a:t>
            </a:r>
            <a:r>
              <a:rPr lang="en-US" sz="2300" b="1" dirty="0" smtClean="0">
                <a:solidFill>
                  <a:srgbClr val="006666"/>
                </a:solidFill>
              </a:rPr>
              <a:t>with indigenous </a:t>
            </a:r>
            <a:r>
              <a:rPr lang="en-US" sz="2300" b="1" dirty="0">
                <a:solidFill>
                  <a:srgbClr val="006666"/>
                </a:solidFill>
              </a:rPr>
              <a:t>women's organizations </a:t>
            </a:r>
            <a:r>
              <a:rPr lang="en-US" sz="2300" dirty="0" smtClean="0">
                <a:solidFill>
                  <a:srgbClr val="006666"/>
                </a:solidFill>
              </a:rPr>
              <a:t>to </a:t>
            </a:r>
          </a:p>
          <a:p>
            <a:pPr>
              <a:buFontTx/>
              <a:buChar char="-"/>
            </a:pPr>
            <a:r>
              <a:rPr lang="en-US" sz="2300" dirty="0" smtClean="0">
                <a:solidFill>
                  <a:srgbClr val="006666"/>
                </a:solidFill>
              </a:rPr>
              <a:t>Empower indigenous women in maternal health and gender</a:t>
            </a:r>
          </a:p>
          <a:p>
            <a:pPr>
              <a:buFontTx/>
              <a:buChar char="-"/>
            </a:pPr>
            <a:r>
              <a:rPr lang="en-US" sz="2300" dirty="0">
                <a:solidFill>
                  <a:srgbClr val="006666"/>
                </a:solidFill>
              </a:rPr>
              <a:t>A</a:t>
            </a:r>
            <a:r>
              <a:rPr lang="en-US" sz="2300" dirty="0" smtClean="0">
                <a:solidFill>
                  <a:srgbClr val="006666"/>
                </a:solidFill>
              </a:rPr>
              <a:t>dvance </a:t>
            </a:r>
            <a:r>
              <a:rPr lang="en-US" sz="2300" dirty="0">
                <a:solidFill>
                  <a:srgbClr val="006666"/>
                </a:solidFill>
              </a:rPr>
              <a:t>maternal health policies </a:t>
            </a:r>
            <a:r>
              <a:rPr lang="en-US" sz="2300" dirty="0" smtClean="0">
                <a:solidFill>
                  <a:srgbClr val="006666"/>
                </a:solidFill>
              </a:rPr>
              <a:t>and strengthen their implementation. </a:t>
            </a:r>
            <a:endParaRPr lang="en-US" sz="2300" dirty="0">
              <a:solidFill>
                <a:srgbClr val="006666"/>
              </a:solidFill>
            </a:endParaRPr>
          </a:p>
        </p:txBody>
      </p:sp>
      <p:sp>
        <p:nvSpPr>
          <p:cNvPr id="6" name="Rectangle 2"/>
          <p:cNvSpPr>
            <a:spLocks noGrp="1" noChangeArrowheads="1"/>
          </p:cNvSpPr>
          <p:nvPr>
            <p:ph type="title"/>
          </p:nvPr>
        </p:nvSpPr>
        <p:spPr>
          <a:xfrm>
            <a:off x="457200" y="188913"/>
            <a:ext cx="8229600" cy="885825"/>
          </a:xfrm>
        </p:spPr>
        <p:txBody>
          <a:bodyPr/>
          <a:lstStyle/>
          <a:p>
            <a:pPr eaLnBrk="1" hangingPunct="1"/>
            <a:r>
              <a:rPr lang="en-US" dirty="0" smtClean="0">
                <a:solidFill>
                  <a:srgbClr val="006666"/>
                </a:solidFill>
              </a:rPr>
              <a:t>Steps in Process</a:t>
            </a:r>
          </a:p>
        </p:txBody>
      </p:sp>
      <p:pic>
        <p:nvPicPr>
          <p:cNvPr id="7" name="Picture 6" descr="-3150.jpg"/>
          <p:cNvPicPr>
            <a:picLocks noChangeAspect="1"/>
          </p:cNvPicPr>
          <p:nvPr/>
        </p:nvPicPr>
        <p:blipFill>
          <a:blip r:embed="rId3" cstate="print"/>
          <a:stretch>
            <a:fillRect/>
          </a:stretch>
        </p:blipFill>
        <p:spPr>
          <a:xfrm>
            <a:off x="4717255" y="3733798"/>
            <a:ext cx="3588545" cy="2392363"/>
          </a:xfrm>
          <a:prstGeom prst="rect">
            <a:avLst/>
          </a:prstGeom>
        </p:spPr>
      </p:pic>
      <p:pic>
        <p:nvPicPr>
          <p:cNvPr id="8" name="Picture 7" descr="DSC03333.JPG"/>
          <p:cNvPicPr>
            <a:picLocks noChangeAspect="1"/>
          </p:cNvPicPr>
          <p:nvPr/>
        </p:nvPicPr>
        <p:blipFill>
          <a:blip r:embed="rId4" cstate="print"/>
          <a:srcRect l="7738" t="19048" r="5357"/>
          <a:stretch>
            <a:fillRect/>
          </a:stretch>
        </p:blipFill>
        <p:spPr>
          <a:xfrm>
            <a:off x="614240" y="3733800"/>
            <a:ext cx="3424360" cy="2392363"/>
          </a:xfrm>
          <a:prstGeom prst="rect">
            <a:avLst/>
          </a:prstGeom>
        </p:spPr>
      </p:pic>
    </p:spTree>
    <p:extLst>
      <p:ext uri="{BB962C8B-B14F-4D97-AF65-F5344CB8AC3E}">
        <p14:creationId xmlns:p14="http://schemas.microsoft.com/office/powerpoint/2010/main" val="3726332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p:cNvPicPr>
            <a:picLocks noGrp="1" noChangeAspect="1" noChangeArrowheads="1"/>
          </p:cNvPicPr>
          <p:nvPr>
            <p:ph sz="half" idx="1"/>
          </p:nvPr>
        </p:nvPicPr>
        <p:blipFill>
          <a:blip r:embed="rId3" cstate="print"/>
          <a:stretch>
            <a:fillRect/>
          </a:stretch>
        </p:blipFill>
        <p:spPr bwMode="auto">
          <a:xfrm>
            <a:off x="2590800" y="2119480"/>
            <a:ext cx="4038600" cy="4052720"/>
          </a:xfrm>
          <a:prstGeom prst="rect">
            <a:avLst/>
          </a:prstGeom>
          <a:noFill/>
          <a:ln w="9525">
            <a:noFill/>
            <a:miter lim="800000"/>
            <a:headEnd/>
            <a:tailEnd/>
          </a:ln>
        </p:spPr>
      </p:pic>
      <p:sp>
        <p:nvSpPr>
          <p:cNvPr id="6" name="Content Placeholder 5"/>
          <p:cNvSpPr>
            <a:spLocks noGrp="1"/>
          </p:cNvSpPr>
          <p:nvPr>
            <p:ph sz="half" idx="2"/>
          </p:nvPr>
        </p:nvSpPr>
        <p:spPr>
          <a:xfrm>
            <a:off x="914400" y="152400"/>
            <a:ext cx="7772400" cy="1447800"/>
          </a:xfrm>
        </p:spPr>
        <p:txBody>
          <a:bodyPr/>
          <a:lstStyle/>
          <a:p>
            <a:pPr marL="0" indent="0">
              <a:buClr>
                <a:srgbClr val="008080"/>
              </a:buClr>
              <a:buNone/>
            </a:pPr>
            <a:r>
              <a:rPr lang="en-US" b="1" dirty="0" smtClean="0">
                <a:solidFill>
                  <a:srgbClr val="006666"/>
                </a:solidFill>
              </a:rPr>
              <a:t>1</a:t>
            </a:r>
            <a:r>
              <a:rPr lang="en-US" b="1" dirty="0">
                <a:solidFill>
                  <a:srgbClr val="006666"/>
                </a:solidFill>
              </a:rPr>
              <a:t>. Participatory assessments of </a:t>
            </a:r>
            <a:r>
              <a:rPr lang="en-US" b="1" dirty="0" smtClean="0">
                <a:solidFill>
                  <a:srgbClr val="006666"/>
                </a:solidFill>
              </a:rPr>
              <a:t>SRH/MH priorities </a:t>
            </a:r>
            <a:r>
              <a:rPr lang="en-US" b="1" dirty="0">
                <a:solidFill>
                  <a:srgbClr val="006666"/>
                </a:solidFill>
              </a:rPr>
              <a:t>with </a:t>
            </a:r>
            <a:r>
              <a:rPr lang="en-US" b="1" dirty="0" smtClean="0">
                <a:solidFill>
                  <a:srgbClr val="006666"/>
                </a:solidFill>
              </a:rPr>
              <a:t> </a:t>
            </a:r>
            <a:r>
              <a:rPr lang="en-US" b="1" dirty="0">
                <a:solidFill>
                  <a:srgbClr val="006666"/>
                </a:solidFill>
              </a:rPr>
              <a:t>indigenous women's </a:t>
            </a:r>
            <a:r>
              <a:rPr lang="en-US" b="1" dirty="0" smtClean="0">
                <a:solidFill>
                  <a:srgbClr val="006666"/>
                </a:solidFill>
              </a:rPr>
              <a:t>organizations. </a:t>
            </a:r>
            <a:r>
              <a:rPr lang="en-US" sz="2200" b="1" dirty="0" smtClean="0">
                <a:solidFill>
                  <a:srgbClr val="006666"/>
                </a:solidFill>
              </a:rPr>
              <a:t>Bolivia / Ecuador / Peru</a:t>
            </a:r>
            <a:endParaRPr lang="en-US" sz="2200" b="1" dirty="0">
              <a:solidFill>
                <a:srgbClr val="006666"/>
              </a:solidFill>
            </a:endParaRPr>
          </a:p>
          <a:p>
            <a:pPr marL="0" indent="0" algn="ctr">
              <a:buClr>
                <a:srgbClr val="008080"/>
              </a:buClr>
              <a:buNone/>
            </a:pPr>
            <a:r>
              <a:rPr lang="en-US" b="1" dirty="0" smtClean="0">
                <a:solidFill>
                  <a:srgbClr val="009999"/>
                </a:solidFill>
              </a:rPr>
              <a:t> </a:t>
            </a:r>
            <a:endParaRPr lang="en-US" sz="2400" dirty="0" smtClean="0"/>
          </a:p>
        </p:txBody>
      </p:sp>
      <p:pic>
        <p:nvPicPr>
          <p:cNvPr id="16" name="Picture 4"/>
          <p:cNvPicPr preferRelativeResize="0">
            <a:picLocks noChangeArrowheads="1"/>
          </p:cNvPicPr>
          <p:nvPr/>
        </p:nvPicPr>
        <p:blipFill>
          <a:blip r:embed="rId4" cstate="print"/>
          <a:srcRect/>
          <a:stretch>
            <a:fillRect/>
          </a:stretch>
        </p:blipFill>
        <p:spPr bwMode="auto">
          <a:xfrm>
            <a:off x="592082" y="3432176"/>
            <a:ext cx="2661304" cy="2693987"/>
          </a:xfrm>
          <a:prstGeom prst="rect">
            <a:avLst/>
          </a:prstGeom>
          <a:noFill/>
          <a:ln w="9525">
            <a:noFill/>
            <a:miter lim="800000"/>
            <a:headEnd/>
            <a:tailEnd/>
          </a:ln>
        </p:spPr>
      </p:pic>
      <p:pic>
        <p:nvPicPr>
          <p:cNvPr id="17" name="Picture 6"/>
          <p:cNvPicPr preferRelativeResize="0">
            <a:picLocks noChangeArrowheads="1"/>
          </p:cNvPicPr>
          <p:nvPr/>
        </p:nvPicPr>
        <p:blipFill>
          <a:blip r:embed="rId5" cstate="print"/>
          <a:srcRect/>
          <a:stretch>
            <a:fillRect/>
          </a:stretch>
        </p:blipFill>
        <p:spPr bwMode="auto">
          <a:xfrm>
            <a:off x="5937986" y="3432175"/>
            <a:ext cx="2689310" cy="269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pPr algn="l"/>
            <a:r>
              <a:rPr lang="en-US" sz="2800" dirty="0">
                <a:solidFill>
                  <a:srgbClr val="006666"/>
                </a:solidFill>
                <a:latin typeface="+mn-lt"/>
                <a:ea typeface="+mn-ea"/>
                <a:cs typeface="+mn-cs"/>
              </a:rPr>
              <a:t>2. Capacity Building in Advocacy</a:t>
            </a:r>
          </a:p>
        </p:txBody>
      </p:sp>
      <p:sp>
        <p:nvSpPr>
          <p:cNvPr id="3" name="Content Placeholder 2"/>
          <p:cNvSpPr>
            <a:spLocks noGrp="1"/>
          </p:cNvSpPr>
          <p:nvPr>
            <p:ph sz="half" idx="1"/>
          </p:nvPr>
        </p:nvSpPr>
        <p:spPr>
          <a:xfrm>
            <a:off x="457200" y="1600200"/>
            <a:ext cx="4038600" cy="5029200"/>
          </a:xfrm>
        </p:spPr>
        <p:txBody>
          <a:bodyPr/>
          <a:lstStyle/>
          <a:p>
            <a:pPr marL="0" indent="0">
              <a:buNone/>
            </a:pPr>
            <a:r>
              <a:rPr lang="en-US" sz="2400" b="1" u="sng" dirty="0" smtClean="0"/>
              <a:t>Continental Network of Indigenous Women:</a:t>
            </a:r>
          </a:p>
          <a:p>
            <a:pPr marL="0" indent="0">
              <a:buNone/>
            </a:pPr>
            <a:endParaRPr lang="en-US" sz="2400" b="1" u="sng" dirty="0" smtClean="0"/>
          </a:p>
          <a:p>
            <a:r>
              <a:rPr lang="en-US" sz="2400" dirty="0" smtClean="0"/>
              <a:t>Validating key messages </a:t>
            </a:r>
          </a:p>
          <a:p>
            <a:r>
              <a:rPr lang="en-US" sz="2400" dirty="0" smtClean="0"/>
              <a:t>Mapping advocacy opportunities</a:t>
            </a:r>
          </a:p>
          <a:p>
            <a:r>
              <a:rPr lang="en-US" sz="2400" dirty="0" smtClean="0"/>
              <a:t>Capacity building with IWN</a:t>
            </a:r>
          </a:p>
          <a:p>
            <a:r>
              <a:rPr lang="en-US" sz="2400" dirty="0" smtClean="0"/>
              <a:t>South to South exchange</a:t>
            </a:r>
          </a:p>
          <a:p>
            <a:r>
              <a:rPr lang="en-US" sz="2400" dirty="0" smtClean="0"/>
              <a:t>Position RH and gender of IW in regional and global alliances   </a:t>
            </a:r>
          </a:p>
          <a:p>
            <a:endParaRPr lang="en-US" sz="2400" dirty="0"/>
          </a:p>
        </p:txBody>
      </p:sp>
      <p:sp>
        <p:nvSpPr>
          <p:cNvPr id="4" name="Content Placeholder 3"/>
          <p:cNvSpPr>
            <a:spLocks noGrp="1"/>
          </p:cNvSpPr>
          <p:nvPr>
            <p:ph sz="half" idx="2"/>
          </p:nvPr>
        </p:nvSpPr>
        <p:spPr/>
        <p:txBody>
          <a:bodyPr/>
          <a:lstStyle/>
          <a:p>
            <a:pPr marL="0" indent="0">
              <a:buNone/>
            </a:pPr>
            <a:r>
              <a:rPr lang="en-US" sz="2400" b="1" u="sng" dirty="0" smtClean="0"/>
              <a:t>UNFPA and Technical Partners (FCI, CEPAL</a:t>
            </a:r>
            <a:r>
              <a:rPr lang="en-US" sz="2400" b="1" dirty="0" smtClean="0"/>
              <a:t>):</a:t>
            </a:r>
          </a:p>
          <a:p>
            <a:pPr marL="0" indent="0">
              <a:buNone/>
            </a:pPr>
            <a:endParaRPr lang="en-US" sz="2400" b="1" dirty="0" smtClean="0"/>
          </a:p>
          <a:p>
            <a:r>
              <a:rPr lang="en-US" sz="2400" dirty="0" smtClean="0"/>
              <a:t>Advocacy Tools:</a:t>
            </a:r>
            <a:endParaRPr lang="en-US" sz="2400" dirty="0"/>
          </a:p>
          <a:p>
            <a:r>
              <a:rPr lang="en-US" sz="2400" dirty="0" smtClean="0"/>
              <a:t>Knowledge sharing in RH </a:t>
            </a:r>
          </a:p>
          <a:p>
            <a:r>
              <a:rPr lang="en-US" sz="2400" dirty="0" smtClean="0"/>
              <a:t>Facilitate linkages with policy bodies and technical partners (PAHO)</a:t>
            </a:r>
          </a:p>
          <a:p>
            <a:r>
              <a:rPr lang="en-US" sz="2400" dirty="0" smtClean="0"/>
              <a:t>Supporting policy reform</a:t>
            </a:r>
          </a:p>
          <a:p>
            <a:r>
              <a:rPr lang="en-US" sz="2400" dirty="0" smtClean="0"/>
              <a:t>Monitoring and resource mobilization</a:t>
            </a:r>
          </a:p>
          <a:p>
            <a:endParaRPr lang="en-US" sz="2400" dirty="0">
              <a:solidFill>
                <a:srgbClr val="006666"/>
              </a:solidFill>
            </a:endParaRPr>
          </a:p>
        </p:txBody>
      </p:sp>
    </p:spTree>
    <p:extLst>
      <p:ext uri="{BB962C8B-B14F-4D97-AF65-F5344CB8AC3E}">
        <p14:creationId xmlns:p14="http://schemas.microsoft.com/office/powerpoint/2010/main" val="2953123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87400" y="228600"/>
            <a:ext cx="7899400" cy="619124"/>
          </a:xfrm>
        </p:spPr>
        <p:txBody>
          <a:bodyPr/>
          <a:lstStyle/>
          <a:p>
            <a:pPr marL="0" indent="0">
              <a:buClr>
                <a:srgbClr val="008080"/>
              </a:buClr>
              <a:buNone/>
            </a:pPr>
            <a:r>
              <a:rPr lang="en-US" b="1" dirty="0">
                <a:solidFill>
                  <a:srgbClr val="006666"/>
                </a:solidFill>
              </a:rPr>
              <a:t>3</a:t>
            </a:r>
            <a:r>
              <a:rPr lang="en-US" b="1" dirty="0" smtClean="0">
                <a:solidFill>
                  <a:srgbClr val="006666"/>
                </a:solidFill>
              </a:rPr>
              <a:t>. Participatory development </a:t>
            </a:r>
            <a:r>
              <a:rPr lang="en-US" b="1" dirty="0">
                <a:solidFill>
                  <a:srgbClr val="006666"/>
                </a:solidFill>
              </a:rPr>
              <a:t>of tools and methodologies to strengthen </a:t>
            </a:r>
            <a:r>
              <a:rPr lang="en-US" b="1" dirty="0" smtClean="0">
                <a:solidFill>
                  <a:srgbClr val="006666"/>
                </a:solidFill>
              </a:rPr>
              <a:t> </a:t>
            </a:r>
            <a:r>
              <a:rPr lang="en-US" b="1" dirty="0">
                <a:solidFill>
                  <a:srgbClr val="006666"/>
                </a:solidFill>
              </a:rPr>
              <a:t>institutional capacity of </a:t>
            </a:r>
            <a:r>
              <a:rPr lang="en-US" b="1" dirty="0" smtClean="0">
                <a:solidFill>
                  <a:srgbClr val="006666"/>
                </a:solidFill>
              </a:rPr>
              <a:t>indigenous women’s </a:t>
            </a:r>
            <a:r>
              <a:rPr lang="en-US" b="1" dirty="0">
                <a:solidFill>
                  <a:srgbClr val="006666"/>
                </a:solidFill>
              </a:rPr>
              <a:t>organizations</a:t>
            </a:r>
            <a:endParaRPr lang="es-AR" b="1" dirty="0">
              <a:solidFill>
                <a:srgbClr val="006666"/>
              </a:solidFill>
            </a:endParaRPr>
          </a:p>
        </p:txBody>
      </p:sp>
      <p:sp>
        <p:nvSpPr>
          <p:cNvPr id="8" name="TextBox 7"/>
          <p:cNvSpPr txBox="1"/>
          <p:nvPr/>
        </p:nvSpPr>
        <p:spPr>
          <a:xfrm>
            <a:off x="4495800" y="1724085"/>
            <a:ext cx="4191000" cy="5262979"/>
          </a:xfrm>
          <a:prstGeom prst="rect">
            <a:avLst/>
          </a:prstGeom>
          <a:noFill/>
        </p:spPr>
        <p:txBody>
          <a:bodyPr wrap="square" rtlCol="0">
            <a:spAutoFit/>
          </a:bodyPr>
          <a:lstStyle/>
          <a:p>
            <a:pPr marL="342900" indent="-342900">
              <a:buClr>
                <a:srgbClr val="008080"/>
              </a:buClr>
              <a:buFont typeface="Courier New" pitchFamily="49" charset="0"/>
              <a:buChar char="o"/>
            </a:pPr>
            <a:endParaRPr lang="es-ES" sz="2400" dirty="0" smtClean="0"/>
          </a:p>
          <a:p>
            <a:pPr marL="342900" lvl="0" indent="-342900">
              <a:buClr>
                <a:srgbClr val="006666"/>
              </a:buClr>
              <a:buFont typeface="Arial" pitchFamily="34" charset="0"/>
              <a:buChar char="•"/>
            </a:pPr>
            <a:r>
              <a:rPr lang="en-US" sz="2400" dirty="0"/>
              <a:t>Participatory development of advocacy and educational materials. </a:t>
            </a:r>
          </a:p>
          <a:p>
            <a:pPr marL="342900" lvl="0" indent="-342900">
              <a:buClr>
                <a:srgbClr val="006666"/>
              </a:buClr>
              <a:buFont typeface="Arial" pitchFamily="34" charset="0"/>
              <a:buChar char="•"/>
            </a:pPr>
            <a:r>
              <a:rPr lang="en-US" sz="2400" dirty="0"/>
              <a:t>C</a:t>
            </a:r>
            <a:r>
              <a:rPr lang="en-US" sz="2400" dirty="0" smtClean="0"/>
              <a:t>apacity building in </a:t>
            </a:r>
            <a:r>
              <a:rPr lang="en-US" sz="2400" dirty="0"/>
              <a:t>SRH </a:t>
            </a:r>
            <a:r>
              <a:rPr lang="en-US" sz="2400" dirty="0" smtClean="0"/>
              <a:t>: </a:t>
            </a:r>
            <a:r>
              <a:rPr lang="en-US" sz="2400" dirty="0"/>
              <a:t>MH, </a:t>
            </a:r>
            <a:r>
              <a:rPr lang="en-US" sz="2400" dirty="0" smtClean="0"/>
              <a:t>contraception</a:t>
            </a:r>
            <a:r>
              <a:rPr lang="en-US" sz="2400" dirty="0"/>
              <a:t>, </a:t>
            </a:r>
            <a:r>
              <a:rPr lang="en-US" sz="2400" dirty="0" smtClean="0"/>
              <a:t>cervical </a:t>
            </a:r>
            <a:r>
              <a:rPr lang="en-US" sz="2400" dirty="0"/>
              <a:t>cancer, etc. </a:t>
            </a:r>
          </a:p>
          <a:p>
            <a:pPr marL="342900" lvl="0" indent="-342900">
              <a:buClr>
                <a:srgbClr val="006666"/>
              </a:buClr>
              <a:buFont typeface="Arial" pitchFamily="34" charset="0"/>
              <a:buChar char="•"/>
            </a:pPr>
            <a:r>
              <a:rPr lang="en-US" sz="2400" dirty="0"/>
              <a:t>Development of </a:t>
            </a:r>
            <a:r>
              <a:rPr lang="en-US" sz="2400" dirty="0" smtClean="0"/>
              <a:t>outreach and monitoring campaigns</a:t>
            </a:r>
          </a:p>
          <a:p>
            <a:pPr marL="342900" lvl="0" indent="-342900">
              <a:buClr>
                <a:srgbClr val="006666"/>
              </a:buClr>
              <a:buFont typeface="Arial" pitchFamily="34" charset="0"/>
              <a:buChar char="•"/>
            </a:pPr>
            <a:r>
              <a:rPr lang="en-US" sz="2400" dirty="0" smtClean="0"/>
              <a:t>Diversifying leadership and </a:t>
            </a:r>
            <a:r>
              <a:rPr lang="en-US" sz="2400" dirty="0"/>
              <a:t>i</a:t>
            </a:r>
            <a:r>
              <a:rPr lang="en-US" sz="2400" dirty="0" smtClean="0"/>
              <a:t>nvolving male leaders</a:t>
            </a:r>
            <a:endParaRPr lang="en-US" sz="2400" dirty="0"/>
          </a:p>
          <a:p>
            <a:pPr>
              <a:buClr>
                <a:srgbClr val="008080"/>
              </a:buClr>
            </a:pPr>
            <a:endParaRPr lang="es-PA" dirty="0" smtClean="0"/>
          </a:p>
          <a:p>
            <a:pPr>
              <a:buClr>
                <a:srgbClr val="008080"/>
              </a:buClr>
            </a:pPr>
            <a:endParaRPr lang="es-PA" dirty="0" smtClean="0"/>
          </a:p>
          <a:p>
            <a:pPr>
              <a:buClr>
                <a:srgbClr val="008080"/>
              </a:buClr>
              <a:buFont typeface="Courier New" pitchFamily="49" charset="0"/>
              <a:buChar char="o"/>
            </a:pPr>
            <a:endParaRPr lang="es-ES" dirty="0" smtClean="0"/>
          </a:p>
          <a:p>
            <a:pPr>
              <a:buClr>
                <a:srgbClr val="008080"/>
              </a:buClr>
              <a:buFont typeface="Courier New" pitchFamily="49" charset="0"/>
              <a:buChar char="o"/>
            </a:pPr>
            <a:endParaRPr lang="en-US" dirty="0"/>
          </a:p>
        </p:txBody>
      </p:sp>
      <p:pic>
        <p:nvPicPr>
          <p:cNvPr id="156678" name="Picture 6"/>
          <p:cNvPicPr>
            <a:picLocks noChangeAspect="1" noChangeArrowheads="1"/>
          </p:cNvPicPr>
          <p:nvPr/>
        </p:nvPicPr>
        <p:blipFill>
          <a:blip r:embed="rId3" cstate="print"/>
          <a:srcRect/>
          <a:stretch>
            <a:fillRect/>
          </a:stretch>
        </p:blipFill>
        <p:spPr bwMode="auto">
          <a:xfrm>
            <a:off x="609600" y="2133600"/>
            <a:ext cx="2679700" cy="2679700"/>
          </a:xfrm>
          <a:prstGeom prst="rect">
            <a:avLst/>
          </a:prstGeom>
          <a:noFill/>
          <a:ln w="9525">
            <a:noFill/>
            <a:miter lim="800000"/>
            <a:headEnd/>
            <a:tailEnd/>
          </a:ln>
        </p:spPr>
      </p:pic>
      <p:pic>
        <p:nvPicPr>
          <p:cNvPr id="156677" name="Picture 5"/>
          <p:cNvPicPr>
            <a:picLocks noChangeAspect="1" noChangeArrowheads="1"/>
          </p:cNvPicPr>
          <p:nvPr/>
        </p:nvPicPr>
        <p:blipFill>
          <a:blip r:embed="rId4" cstate="print"/>
          <a:srcRect/>
          <a:stretch>
            <a:fillRect/>
          </a:stretch>
        </p:blipFill>
        <p:spPr bwMode="auto">
          <a:xfrm>
            <a:off x="1562100" y="3149600"/>
            <a:ext cx="2705100" cy="2719363"/>
          </a:xfrm>
          <a:prstGeom prst="rect">
            <a:avLst/>
          </a:prstGeom>
          <a:noFill/>
          <a:ln w="9525">
            <a:noFill/>
            <a:miter lim="800000"/>
            <a:headEnd/>
            <a:tailEnd/>
          </a:ln>
        </p:spPr>
      </p:pic>
    </p:spTree>
    <p:extLst>
      <p:ext uri="{BB962C8B-B14F-4D97-AF65-F5344CB8AC3E}">
        <p14:creationId xmlns:p14="http://schemas.microsoft.com/office/powerpoint/2010/main" val="419814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FCI_Merc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CI_Merc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ci_merck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FCI 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FCI_Merck</Template>
  <TotalTime>3398</TotalTime>
  <Words>1711</Words>
  <Application>Microsoft Office PowerPoint</Application>
  <PresentationFormat>On-screen Show (4:3)</PresentationFormat>
  <Paragraphs>179</Paragraphs>
  <Slides>20</Slides>
  <Notes>20</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20</vt:i4>
      </vt:variant>
    </vt:vector>
  </HeadingPairs>
  <TitlesOfParts>
    <vt:vector size="32" baseType="lpstr">
      <vt:lpstr>FCI_Merck</vt:lpstr>
      <vt:lpstr>Custom Design</vt:lpstr>
      <vt:lpstr>1_FCI_Merck</vt:lpstr>
      <vt:lpstr>1_Custom Design</vt:lpstr>
      <vt:lpstr>2_Custom Design</vt:lpstr>
      <vt:lpstr>3_Custom Design</vt:lpstr>
      <vt:lpstr>fci_merck2</vt:lpstr>
      <vt:lpstr>4_Custom Design</vt:lpstr>
      <vt:lpstr>FCI presentation</vt:lpstr>
      <vt:lpstr>6_Custom Design</vt:lpstr>
      <vt:lpstr>5_Custom Design</vt:lpstr>
      <vt:lpstr>Acrobat Document</vt:lpstr>
      <vt:lpstr>PowerPoint Presentation</vt:lpstr>
      <vt:lpstr>Mujer Indígena: Salud y Derechos  On behalf of project partners:  -UNFPA LACRO   - Enlace Continental de Mujeres Indígenas (Continental      Network of Indigenous Women)   - FCI   Other core partners: CEPAL/CELADE, ORAS-CONHU  Spanish Government (AECID) support (2008 – 2011)  </vt:lpstr>
      <vt:lpstr>Mujer Indígena: Salud y Derechos</vt:lpstr>
      <vt:lpstr>PowerPoint Presentation</vt:lpstr>
      <vt:lpstr>Building strategic synergies</vt:lpstr>
      <vt:lpstr>Steps in Process</vt:lpstr>
      <vt:lpstr>PowerPoint Presentation</vt:lpstr>
      <vt:lpstr>2. Capacity Building in Advocacy</vt:lpstr>
      <vt:lpstr>PowerPoint Presentation</vt:lpstr>
      <vt:lpstr>4. Fostering Sub-Regional Dialogue</vt:lpstr>
      <vt:lpstr>PowerPoint Presentation</vt:lpstr>
      <vt:lpstr>PowerPoint Presentation</vt:lpstr>
      <vt:lpstr>PowerPoint Presentation</vt:lpstr>
      <vt:lpstr>PowerPoint Presentation</vt:lpstr>
      <vt:lpstr>PowerPoint Presentation</vt:lpstr>
      <vt:lpstr>Outcomes </vt:lpstr>
      <vt:lpstr>RH and rights positioned in the agenda of Indigenous Women’s Networks (IWN)</vt:lpstr>
      <vt:lpstr>Advances in Policy Development in Health Sector</vt:lpstr>
      <vt:lpstr>Enabling Sub-Regional Context for Joint Programming</vt:lpstr>
      <vt:lpstr>PowerPoint Presentation</vt:lpstr>
    </vt:vector>
  </TitlesOfParts>
  <Company>Family Care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adeixel</dc:creator>
  <cp:lastModifiedBy>anglin</cp:lastModifiedBy>
  <cp:revision>230</cp:revision>
  <dcterms:created xsi:type="dcterms:W3CDTF">2011-05-18T20:54:38Z</dcterms:created>
  <dcterms:modified xsi:type="dcterms:W3CDTF">2011-11-22T14:03:29Z</dcterms:modified>
</cp:coreProperties>
</file>